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56" r:id="rId2"/>
    <p:sldId id="296" r:id="rId3"/>
    <p:sldId id="289" r:id="rId4"/>
    <p:sldId id="326" r:id="rId5"/>
    <p:sldId id="322" r:id="rId6"/>
    <p:sldId id="323" r:id="rId7"/>
    <p:sldId id="285" r:id="rId8"/>
    <p:sldId id="327" r:id="rId9"/>
    <p:sldId id="324" r:id="rId10"/>
    <p:sldId id="325" r:id="rId11"/>
    <p:sldId id="288" r:id="rId12"/>
    <p:sldId id="290" r:id="rId13"/>
    <p:sldId id="328" r:id="rId14"/>
    <p:sldId id="312" r:id="rId15"/>
    <p:sldId id="291" r:id="rId16"/>
    <p:sldId id="321" r:id="rId17"/>
    <p:sldId id="313" r:id="rId18"/>
    <p:sldId id="266" r:id="rId19"/>
    <p:sldId id="267" r:id="rId20"/>
    <p:sldId id="268" r:id="rId21"/>
    <p:sldId id="300" r:id="rId22"/>
    <p:sldId id="292" r:id="rId23"/>
    <p:sldId id="294" r:id="rId24"/>
    <p:sldId id="302" r:id="rId25"/>
    <p:sldId id="275" r:id="rId26"/>
    <p:sldId id="276" r:id="rId27"/>
    <p:sldId id="315" r:id="rId28"/>
    <p:sldId id="316" r:id="rId29"/>
    <p:sldId id="317" r:id="rId30"/>
    <p:sldId id="318" r:id="rId31"/>
    <p:sldId id="319" r:id="rId32"/>
    <p:sldId id="320" r:id="rId33"/>
    <p:sldId id="277" r:id="rId34"/>
    <p:sldId id="278" r:id="rId35"/>
    <p:sldId id="295" r:id="rId36"/>
    <p:sldId id="297" r:id="rId37"/>
    <p:sldId id="298" r:id="rId38"/>
    <p:sldId id="304" r:id="rId39"/>
    <p:sldId id="280" r:id="rId40"/>
    <p:sldId id="307" r:id="rId41"/>
    <p:sldId id="308" r:id="rId42"/>
    <p:sldId id="329" r:id="rId43"/>
    <p:sldId id="282" r:id="rId44"/>
    <p:sldId id="311" r:id="rId45"/>
    <p:sldId id="283" r:id="rId46"/>
    <p:sldId id="286" r:id="rId47"/>
    <p:sldId id="309" r:id="rId48"/>
    <p:sldId id="287"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35E6F-5C6E-43DA-8358-94DF653B54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D0A0A60-DE8D-41AF-86F9-48AF699A1A85}">
      <dgm:prSet phldrT="[Text]"/>
      <dgm:spPr/>
      <dgm:t>
        <a:bodyPr/>
        <a:lstStyle/>
        <a:p>
          <a:pPr algn="ctr">
            <a:lnSpc>
              <a:spcPct val="90000"/>
            </a:lnSpc>
            <a:spcAft>
              <a:spcPct val="35000"/>
            </a:spcAft>
          </a:pPr>
          <a:r>
            <a:rPr lang="en-US" dirty="0" smtClean="0"/>
            <a:t>If these are the </a:t>
          </a:r>
          <a:r>
            <a:rPr lang="en-US" b="1" dirty="0" smtClean="0"/>
            <a:t>same</a:t>
          </a:r>
          <a:r>
            <a:rPr lang="en-US" dirty="0" smtClean="0"/>
            <a:t>, minimal facts interview is </a:t>
          </a:r>
          <a:r>
            <a:rPr lang="en-US" b="1" dirty="0" smtClean="0"/>
            <a:t>not</a:t>
          </a:r>
          <a:r>
            <a:rPr lang="en-US" dirty="0" smtClean="0"/>
            <a:t> necessary</a:t>
          </a:r>
        </a:p>
        <a:p>
          <a:pPr algn="l">
            <a:lnSpc>
              <a:spcPct val="100000"/>
            </a:lnSpc>
            <a:spcAft>
              <a:spcPts val="0"/>
            </a:spcAft>
          </a:pPr>
          <a:r>
            <a:rPr lang="en-US" dirty="0" smtClean="0"/>
            <a:t>	</a:t>
          </a:r>
          <a:r>
            <a:rPr lang="en-US" dirty="0" smtClean="0">
              <a:solidFill>
                <a:srgbClr val="00B0F0"/>
              </a:solidFill>
              <a:sym typeface="Wingdings"/>
            </a:rPr>
            <a:t></a:t>
          </a:r>
          <a:r>
            <a:rPr lang="en-US" dirty="0" smtClean="0"/>
            <a:t>Make safety arrangements</a:t>
          </a:r>
        </a:p>
        <a:p>
          <a:pPr algn="l">
            <a:lnSpc>
              <a:spcPct val="100000"/>
            </a:lnSpc>
            <a:spcAft>
              <a:spcPts val="0"/>
            </a:spcAft>
          </a:pPr>
          <a:r>
            <a:rPr lang="en-US" dirty="0" smtClean="0"/>
            <a:t>	</a:t>
          </a:r>
          <a:r>
            <a:rPr lang="en-US" dirty="0" smtClean="0">
              <a:solidFill>
                <a:srgbClr val="00B0F0"/>
              </a:solidFill>
              <a:sym typeface="Wingdings"/>
            </a:rPr>
            <a:t></a:t>
          </a:r>
          <a:r>
            <a:rPr lang="en-US" dirty="0" smtClean="0"/>
            <a:t>Schedule a forensic interview</a:t>
          </a:r>
          <a:endParaRPr lang="en-US" dirty="0"/>
        </a:p>
      </dgm:t>
    </dgm:pt>
    <dgm:pt modelId="{7D7FE143-6B6E-465A-9CC8-8C276B2516C1}" type="parTrans" cxnId="{F3F532C5-2E93-448C-90BB-43A90D8C92CD}">
      <dgm:prSet/>
      <dgm:spPr/>
      <dgm:t>
        <a:bodyPr/>
        <a:lstStyle/>
        <a:p>
          <a:endParaRPr lang="en-US"/>
        </a:p>
      </dgm:t>
    </dgm:pt>
    <dgm:pt modelId="{AA952E49-4255-442C-B285-AA613CE21015}" type="sibTrans" cxnId="{F3F532C5-2E93-448C-90BB-43A90D8C92CD}">
      <dgm:prSet/>
      <dgm:spPr/>
      <dgm:t>
        <a:bodyPr/>
        <a:lstStyle/>
        <a:p>
          <a:endParaRPr lang="en-US"/>
        </a:p>
      </dgm:t>
    </dgm:pt>
    <dgm:pt modelId="{E491D35B-53D6-4BA6-AE02-4B2CFAD613B3}">
      <dgm:prSet phldrT="[Text]"/>
      <dgm:spPr>
        <a:solidFill>
          <a:srgbClr val="002060"/>
        </a:solidFill>
      </dgm:spPr>
      <dgm:t>
        <a:bodyPr/>
        <a:lstStyle/>
        <a:p>
          <a:r>
            <a:rPr lang="en-US" dirty="0" smtClean="0"/>
            <a:t>What will I do if the child discloses?</a:t>
          </a:r>
          <a:endParaRPr lang="en-US" dirty="0"/>
        </a:p>
      </dgm:t>
    </dgm:pt>
    <dgm:pt modelId="{240EE670-EA9D-45C4-80CD-8C8C31BA4422}" type="parTrans" cxnId="{F8C98E93-9507-4F63-BC49-01A72F3D42F7}">
      <dgm:prSet/>
      <dgm:spPr/>
      <dgm:t>
        <a:bodyPr/>
        <a:lstStyle/>
        <a:p>
          <a:endParaRPr lang="en-US"/>
        </a:p>
      </dgm:t>
    </dgm:pt>
    <dgm:pt modelId="{8AB80B3A-26AF-4C6B-9F41-E4E9A6B44173}" type="sibTrans" cxnId="{F8C98E93-9507-4F63-BC49-01A72F3D42F7}">
      <dgm:prSet/>
      <dgm:spPr/>
      <dgm:t>
        <a:bodyPr/>
        <a:lstStyle/>
        <a:p>
          <a:endParaRPr lang="en-US"/>
        </a:p>
      </dgm:t>
    </dgm:pt>
    <dgm:pt modelId="{81453F56-758A-447B-870E-08AA228346ED}">
      <dgm:prSet phldrT="[Text]"/>
      <dgm:spPr>
        <a:solidFill>
          <a:srgbClr val="0070C0"/>
        </a:solidFill>
      </dgm:spPr>
      <dgm:t>
        <a:bodyPr/>
        <a:lstStyle/>
        <a:p>
          <a:r>
            <a:rPr lang="en-US" dirty="0" smtClean="0"/>
            <a:t>What will I do if the child doesn’t disclose?</a:t>
          </a:r>
          <a:endParaRPr lang="en-US" dirty="0"/>
        </a:p>
      </dgm:t>
    </dgm:pt>
    <dgm:pt modelId="{E7BA4B61-F155-4139-82E7-6A56A1868055}" type="parTrans" cxnId="{DB4C1CC6-F345-415D-B7D1-86CEDD480A86}">
      <dgm:prSet/>
      <dgm:spPr/>
      <dgm:t>
        <a:bodyPr/>
        <a:lstStyle/>
        <a:p>
          <a:endParaRPr lang="en-US"/>
        </a:p>
      </dgm:t>
    </dgm:pt>
    <dgm:pt modelId="{4F2C0E82-9974-489D-8B24-DAF9C334C748}" type="sibTrans" cxnId="{DB4C1CC6-F345-415D-B7D1-86CEDD480A86}">
      <dgm:prSet/>
      <dgm:spPr/>
      <dgm:t>
        <a:bodyPr/>
        <a:lstStyle/>
        <a:p>
          <a:endParaRPr lang="en-US"/>
        </a:p>
      </dgm:t>
    </dgm:pt>
    <dgm:pt modelId="{C7F7FDEE-6C39-44EF-9EA9-A1B0F219C864}" type="pres">
      <dgm:prSet presAssocID="{6C635E6F-5C6E-43DA-8358-94DF653B54AE}" presName="diagram" presStyleCnt="0">
        <dgm:presLayoutVars>
          <dgm:chMax val="1"/>
          <dgm:dir/>
          <dgm:animLvl val="ctr"/>
          <dgm:resizeHandles val="exact"/>
        </dgm:presLayoutVars>
      </dgm:prSet>
      <dgm:spPr/>
      <dgm:t>
        <a:bodyPr/>
        <a:lstStyle/>
        <a:p>
          <a:endParaRPr lang="en-US"/>
        </a:p>
      </dgm:t>
    </dgm:pt>
    <dgm:pt modelId="{2BA6E4BD-C4A9-43F3-9B7E-BDF44BC6EEB1}" type="pres">
      <dgm:prSet presAssocID="{6C635E6F-5C6E-43DA-8358-94DF653B54AE}" presName="matrix" presStyleCnt="0"/>
      <dgm:spPr/>
    </dgm:pt>
    <dgm:pt modelId="{54C2D600-2F3F-4B6C-B89F-F2C2FD5E6772}" type="pres">
      <dgm:prSet presAssocID="{6C635E6F-5C6E-43DA-8358-94DF653B54AE}" presName="tile1" presStyleLbl="node1" presStyleIdx="0" presStyleCnt="4"/>
      <dgm:spPr/>
      <dgm:t>
        <a:bodyPr/>
        <a:lstStyle/>
        <a:p>
          <a:endParaRPr lang="en-US"/>
        </a:p>
      </dgm:t>
    </dgm:pt>
    <dgm:pt modelId="{FD64D82F-510A-4532-9E77-29414C907CE7}" type="pres">
      <dgm:prSet presAssocID="{6C635E6F-5C6E-43DA-8358-94DF653B54AE}" presName="tile1text" presStyleLbl="node1" presStyleIdx="0" presStyleCnt="4">
        <dgm:presLayoutVars>
          <dgm:chMax val="0"/>
          <dgm:chPref val="0"/>
          <dgm:bulletEnabled val="1"/>
        </dgm:presLayoutVars>
      </dgm:prSet>
      <dgm:spPr/>
      <dgm:t>
        <a:bodyPr/>
        <a:lstStyle/>
        <a:p>
          <a:endParaRPr lang="en-US"/>
        </a:p>
      </dgm:t>
    </dgm:pt>
    <dgm:pt modelId="{7D48C01B-02B8-4046-9FD2-022B75D8AC67}" type="pres">
      <dgm:prSet presAssocID="{6C635E6F-5C6E-43DA-8358-94DF653B54AE}" presName="tile2" presStyleLbl="node1" presStyleIdx="1" presStyleCnt="4"/>
      <dgm:spPr/>
      <dgm:t>
        <a:bodyPr/>
        <a:lstStyle/>
        <a:p>
          <a:endParaRPr lang="en-US"/>
        </a:p>
      </dgm:t>
    </dgm:pt>
    <dgm:pt modelId="{019BD21A-B65F-4993-B7FA-D3B3FDDE5D37}" type="pres">
      <dgm:prSet presAssocID="{6C635E6F-5C6E-43DA-8358-94DF653B54AE}" presName="tile2text" presStyleLbl="node1" presStyleIdx="1" presStyleCnt="4">
        <dgm:presLayoutVars>
          <dgm:chMax val="0"/>
          <dgm:chPref val="0"/>
          <dgm:bulletEnabled val="1"/>
        </dgm:presLayoutVars>
      </dgm:prSet>
      <dgm:spPr/>
      <dgm:t>
        <a:bodyPr/>
        <a:lstStyle/>
        <a:p>
          <a:endParaRPr lang="en-US"/>
        </a:p>
      </dgm:t>
    </dgm:pt>
    <dgm:pt modelId="{B49BD2D5-E3B4-4426-A9A8-FE03977A32E1}" type="pres">
      <dgm:prSet presAssocID="{6C635E6F-5C6E-43DA-8358-94DF653B54AE}" presName="tile3" presStyleLbl="node1" presStyleIdx="2" presStyleCnt="4" custFlipVert="1" custScaleX="46535" custScaleY="8333"/>
      <dgm:spPr/>
      <dgm:t>
        <a:bodyPr/>
        <a:lstStyle/>
        <a:p>
          <a:endParaRPr lang="en-US"/>
        </a:p>
      </dgm:t>
    </dgm:pt>
    <dgm:pt modelId="{F09E5D10-5340-4CE5-A990-3F12C8CBDD0E}" type="pres">
      <dgm:prSet presAssocID="{6C635E6F-5C6E-43DA-8358-94DF653B54AE}" presName="tile3text" presStyleLbl="node1" presStyleIdx="2" presStyleCnt="4">
        <dgm:presLayoutVars>
          <dgm:chMax val="0"/>
          <dgm:chPref val="0"/>
          <dgm:bulletEnabled val="1"/>
        </dgm:presLayoutVars>
      </dgm:prSet>
      <dgm:spPr/>
    </dgm:pt>
    <dgm:pt modelId="{A8F8298F-91CF-4ACE-9BC6-0A257D59B82F}" type="pres">
      <dgm:prSet presAssocID="{6C635E6F-5C6E-43DA-8358-94DF653B54AE}" presName="tile4" presStyleLbl="node1" presStyleIdx="3" presStyleCnt="4" custScaleX="22772" custScaleY="8333"/>
      <dgm:spPr/>
    </dgm:pt>
    <dgm:pt modelId="{84BA9E45-C298-497E-813E-18C9CDE16C15}" type="pres">
      <dgm:prSet presAssocID="{6C635E6F-5C6E-43DA-8358-94DF653B54AE}" presName="tile4text" presStyleLbl="node1" presStyleIdx="3" presStyleCnt="4">
        <dgm:presLayoutVars>
          <dgm:chMax val="0"/>
          <dgm:chPref val="0"/>
          <dgm:bulletEnabled val="1"/>
        </dgm:presLayoutVars>
      </dgm:prSet>
      <dgm:spPr/>
    </dgm:pt>
    <dgm:pt modelId="{8FF6FD49-9070-4E02-BF6D-6E19E1C2AE07}" type="pres">
      <dgm:prSet presAssocID="{6C635E6F-5C6E-43DA-8358-94DF653B54AE}" presName="centerTile" presStyleLbl="fgShp" presStyleIdx="0" presStyleCnt="1" custScaleX="293729" custScaleY="245237" custLinFactY="25000" custLinFactNeighborX="-3300" custLinFactNeighborY="100000">
        <dgm:presLayoutVars>
          <dgm:chMax val="0"/>
          <dgm:chPref val="0"/>
        </dgm:presLayoutVars>
      </dgm:prSet>
      <dgm:spPr/>
      <dgm:t>
        <a:bodyPr/>
        <a:lstStyle/>
        <a:p>
          <a:endParaRPr lang="en-US"/>
        </a:p>
      </dgm:t>
    </dgm:pt>
  </dgm:ptLst>
  <dgm:cxnLst>
    <dgm:cxn modelId="{52251066-5AA4-4168-A1FD-54E7B217C6B6}" type="presOf" srcId="{81453F56-758A-447B-870E-08AA228346ED}" destId="{019BD21A-B65F-4993-B7FA-D3B3FDDE5D37}" srcOrd="1" destOrd="0" presId="urn:microsoft.com/office/officeart/2005/8/layout/matrix1"/>
    <dgm:cxn modelId="{7122F4ED-70B2-4B55-9F37-8C2AC62312E3}" type="presOf" srcId="{5D0A0A60-DE8D-41AF-86F9-48AF699A1A85}" destId="{8FF6FD49-9070-4E02-BF6D-6E19E1C2AE07}" srcOrd="0" destOrd="0" presId="urn:microsoft.com/office/officeart/2005/8/layout/matrix1"/>
    <dgm:cxn modelId="{6F0F9D90-E3FE-460E-89B9-925C8CEE1979}" type="presOf" srcId="{E491D35B-53D6-4BA6-AE02-4B2CFAD613B3}" destId="{54C2D600-2F3F-4B6C-B89F-F2C2FD5E6772}" srcOrd="0" destOrd="0" presId="urn:microsoft.com/office/officeart/2005/8/layout/matrix1"/>
    <dgm:cxn modelId="{15A810CA-DC36-48C1-B324-A86A7FC8EE87}" type="presOf" srcId="{E491D35B-53D6-4BA6-AE02-4B2CFAD613B3}" destId="{FD64D82F-510A-4532-9E77-29414C907CE7}" srcOrd="1" destOrd="0" presId="urn:microsoft.com/office/officeart/2005/8/layout/matrix1"/>
    <dgm:cxn modelId="{DB4C1CC6-F345-415D-B7D1-86CEDD480A86}" srcId="{5D0A0A60-DE8D-41AF-86F9-48AF699A1A85}" destId="{81453F56-758A-447B-870E-08AA228346ED}" srcOrd="1" destOrd="0" parTransId="{E7BA4B61-F155-4139-82E7-6A56A1868055}" sibTransId="{4F2C0E82-9974-489D-8B24-DAF9C334C748}"/>
    <dgm:cxn modelId="{335EAA90-8F2D-4CED-8F4A-A09EBECA6449}" type="presOf" srcId="{81453F56-758A-447B-870E-08AA228346ED}" destId="{7D48C01B-02B8-4046-9FD2-022B75D8AC67}" srcOrd="0" destOrd="0" presId="urn:microsoft.com/office/officeart/2005/8/layout/matrix1"/>
    <dgm:cxn modelId="{F8C98E93-9507-4F63-BC49-01A72F3D42F7}" srcId="{5D0A0A60-DE8D-41AF-86F9-48AF699A1A85}" destId="{E491D35B-53D6-4BA6-AE02-4B2CFAD613B3}" srcOrd="0" destOrd="0" parTransId="{240EE670-EA9D-45C4-80CD-8C8C31BA4422}" sibTransId="{8AB80B3A-26AF-4C6B-9F41-E4E9A6B44173}"/>
    <dgm:cxn modelId="{88191F55-CD96-446B-A642-0AD076648925}" type="presOf" srcId="{6C635E6F-5C6E-43DA-8358-94DF653B54AE}" destId="{C7F7FDEE-6C39-44EF-9EA9-A1B0F219C864}" srcOrd="0" destOrd="0" presId="urn:microsoft.com/office/officeart/2005/8/layout/matrix1"/>
    <dgm:cxn modelId="{F3F532C5-2E93-448C-90BB-43A90D8C92CD}" srcId="{6C635E6F-5C6E-43DA-8358-94DF653B54AE}" destId="{5D0A0A60-DE8D-41AF-86F9-48AF699A1A85}" srcOrd="0" destOrd="0" parTransId="{7D7FE143-6B6E-465A-9CC8-8C276B2516C1}" sibTransId="{AA952E49-4255-442C-B285-AA613CE21015}"/>
    <dgm:cxn modelId="{4D7A1BF8-0354-4CDA-B952-F74112826709}" type="presParOf" srcId="{C7F7FDEE-6C39-44EF-9EA9-A1B0F219C864}" destId="{2BA6E4BD-C4A9-43F3-9B7E-BDF44BC6EEB1}" srcOrd="0" destOrd="0" presId="urn:microsoft.com/office/officeart/2005/8/layout/matrix1"/>
    <dgm:cxn modelId="{5B67676F-F5F4-4BC1-9DE4-884CF4C192DD}" type="presParOf" srcId="{2BA6E4BD-C4A9-43F3-9B7E-BDF44BC6EEB1}" destId="{54C2D600-2F3F-4B6C-B89F-F2C2FD5E6772}" srcOrd="0" destOrd="0" presId="urn:microsoft.com/office/officeart/2005/8/layout/matrix1"/>
    <dgm:cxn modelId="{381E75EB-3B68-4B39-A7D1-FDB9B859F742}" type="presParOf" srcId="{2BA6E4BD-C4A9-43F3-9B7E-BDF44BC6EEB1}" destId="{FD64D82F-510A-4532-9E77-29414C907CE7}" srcOrd="1" destOrd="0" presId="urn:microsoft.com/office/officeart/2005/8/layout/matrix1"/>
    <dgm:cxn modelId="{82E24608-4893-4293-B47C-1B4D59BCE641}" type="presParOf" srcId="{2BA6E4BD-C4A9-43F3-9B7E-BDF44BC6EEB1}" destId="{7D48C01B-02B8-4046-9FD2-022B75D8AC67}" srcOrd="2" destOrd="0" presId="urn:microsoft.com/office/officeart/2005/8/layout/matrix1"/>
    <dgm:cxn modelId="{A1140C3E-245A-4D3C-B0CF-1D55BE62E0A7}" type="presParOf" srcId="{2BA6E4BD-C4A9-43F3-9B7E-BDF44BC6EEB1}" destId="{019BD21A-B65F-4993-B7FA-D3B3FDDE5D37}" srcOrd="3" destOrd="0" presId="urn:microsoft.com/office/officeart/2005/8/layout/matrix1"/>
    <dgm:cxn modelId="{DEF65F74-62EF-4C8B-A63E-3240A2018601}" type="presParOf" srcId="{2BA6E4BD-C4A9-43F3-9B7E-BDF44BC6EEB1}" destId="{B49BD2D5-E3B4-4426-A9A8-FE03977A32E1}" srcOrd="4" destOrd="0" presId="urn:microsoft.com/office/officeart/2005/8/layout/matrix1"/>
    <dgm:cxn modelId="{C3F7E9C4-BADD-4E75-8FC3-8BCCE26DA6D8}" type="presParOf" srcId="{2BA6E4BD-C4A9-43F3-9B7E-BDF44BC6EEB1}" destId="{F09E5D10-5340-4CE5-A990-3F12C8CBDD0E}" srcOrd="5" destOrd="0" presId="urn:microsoft.com/office/officeart/2005/8/layout/matrix1"/>
    <dgm:cxn modelId="{E3AAC8DE-44B4-49C6-A71D-16CF612972A9}" type="presParOf" srcId="{2BA6E4BD-C4A9-43F3-9B7E-BDF44BC6EEB1}" destId="{A8F8298F-91CF-4ACE-9BC6-0A257D59B82F}" srcOrd="6" destOrd="0" presId="urn:microsoft.com/office/officeart/2005/8/layout/matrix1"/>
    <dgm:cxn modelId="{7F2B6E7C-34EC-425F-A41A-1232FED5545D}" type="presParOf" srcId="{2BA6E4BD-C4A9-43F3-9B7E-BDF44BC6EEB1}" destId="{84BA9E45-C298-497E-813E-18C9CDE16C15}" srcOrd="7" destOrd="0" presId="urn:microsoft.com/office/officeart/2005/8/layout/matrix1"/>
    <dgm:cxn modelId="{6302EEC8-D37C-4268-A063-92E7A1594222}" type="presParOf" srcId="{C7F7FDEE-6C39-44EF-9EA9-A1B0F219C864}" destId="{8FF6FD49-9070-4E02-BF6D-6E19E1C2AE0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338FAB1-2BCC-42E1-AA5C-3F6A2D016424}" type="slidenum">
              <a:rPr lang="en-US"/>
              <a:pPr/>
              <a:t>‹#›</a:t>
            </a:fld>
            <a:endParaRPr lang="en-US" dirty="0"/>
          </a:p>
        </p:txBody>
      </p:sp>
    </p:spTree>
    <p:extLst>
      <p:ext uri="{BB962C8B-B14F-4D97-AF65-F5344CB8AC3E}">
        <p14:creationId xmlns:p14="http://schemas.microsoft.com/office/powerpoint/2010/main" val="29014952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ED3B71B-ECD5-4A4F-869D-E53E76264889}" type="slidenum">
              <a:rPr lang="en-US"/>
              <a:pPr/>
              <a:t>‹#›</a:t>
            </a:fld>
            <a:endParaRPr lang="en-US" dirty="0"/>
          </a:p>
        </p:txBody>
      </p:sp>
    </p:spTree>
    <p:extLst>
      <p:ext uri="{BB962C8B-B14F-4D97-AF65-F5344CB8AC3E}">
        <p14:creationId xmlns:p14="http://schemas.microsoft.com/office/powerpoint/2010/main" val="378198158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565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Have participants break into small groups.  Have them brainstorm about a variety of transition questions for getting to the allegation.  Ask them to think about how general or how specific those questions are.  Reconvene the group and discuss their responses.  </a:t>
            </a:r>
          </a:p>
        </p:txBody>
      </p:sp>
    </p:spTree>
    <p:extLst>
      <p:ext uri="{BB962C8B-B14F-4D97-AF65-F5344CB8AC3E}">
        <p14:creationId xmlns:p14="http://schemas.microsoft.com/office/powerpoint/2010/main" val="142748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9426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Optional brainstorming activity.  Give participants an example of a referral.  (e.g., neglect – there is no food in the house, children are begging from neighbors, house is filthy).  Have them divide into groups and discuss what kinds of questions about care routines could get to the topic.  </a:t>
            </a:r>
          </a:p>
        </p:txBody>
      </p:sp>
    </p:spTree>
    <p:extLst>
      <p:ext uri="{BB962C8B-B14F-4D97-AF65-F5344CB8AC3E}">
        <p14:creationId xmlns:p14="http://schemas.microsoft.com/office/powerpoint/2010/main" val="230346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really most appropriate for school-aged children.  These questions, particularly the “like/don’t like” ones, are difficult for some kids and should be “tried out” with neutral people before the child is asked about the alleged perpetrator.  Be certain that you are giving the child an opportunity to say that they are not being abused if they are not!</a:t>
            </a:r>
          </a:p>
        </p:txBody>
      </p:sp>
    </p:spTree>
    <p:extLst>
      <p:ext uri="{BB962C8B-B14F-4D97-AF65-F5344CB8AC3E}">
        <p14:creationId xmlns:p14="http://schemas.microsoft.com/office/powerpoint/2010/main" val="338693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101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78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673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258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835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560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863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29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243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496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417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dirty="0"/>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US" dirty="0"/>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ADFF4151-90F2-4F42-B71D-55117B06E0B7}" type="slidenum">
              <a:rPr lang="en-US"/>
              <a:pPr/>
              <a:t>‹#›</a:t>
            </a:fld>
            <a:endParaRPr lang="en-US" dirty="0"/>
          </a:p>
        </p:txBody>
      </p:sp>
      <p:grpSp>
        <p:nvGrpSpPr>
          <p:cNvPr id="5128" name="Group 8"/>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dirty="0"/>
            </a:p>
          </p:txBody>
        </p:sp>
        <p:sp>
          <p:nvSpPr>
            <p:cNvPr id="513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dirty="0"/>
            </a:p>
          </p:txBody>
        </p:sp>
        <p:sp>
          <p:nvSpPr>
            <p:cNvPr id="513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dirty="0"/>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dirty="0"/>
              </a:p>
            </p:txBody>
          </p:sp>
          <p:sp>
            <p:nvSpPr>
              <p:cNvPr id="513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dirty="0"/>
              </a:p>
            </p:txBody>
          </p:sp>
          <p:sp>
            <p:nvSpPr>
              <p:cNvPr id="513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dirty="0"/>
              </a:p>
            </p:txBody>
          </p:sp>
          <p:sp>
            <p:nvSpPr>
              <p:cNvPr id="513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dirty="0"/>
              </a:p>
            </p:txBody>
          </p:sp>
          <p:sp>
            <p:nvSpPr>
              <p:cNvPr id="513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dirty="0"/>
              </a:p>
            </p:txBody>
          </p:sp>
        </p:grpSp>
      </p:grpSp>
      <p:grpSp>
        <p:nvGrpSpPr>
          <p:cNvPr id="5138" name="Group 18"/>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dirty="0"/>
            </a:p>
          </p:txBody>
        </p:sp>
        <p:sp>
          <p:nvSpPr>
            <p:cNvPr id="514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dirty="0"/>
            </a:p>
          </p:txBody>
        </p:sp>
        <p:sp>
          <p:nvSpPr>
            <p:cNvPr id="514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dirty="0"/>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dirty="0"/>
              </a:p>
            </p:txBody>
          </p:sp>
          <p:sp>
            <p:nvSpPr>
              <p:cNvPr id="514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dirty="0"/>
              </a:p>
            </p:txBody>
          </p:sp>
          <p:sp>
            <p:nvSpPr>
              <p:cNvPr id="514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dirty="0"/>
              </a:p>
            </p:txBody>
          </p:sp>
          <p:sp>
            <p:nvSpPr>
              <p:cNvPr id="514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dirty="0"/>
              </a:p>
            </p:txBody>
          </p:sp>
          <p:sp>
            <p:nvSpPr>
              <p:cNvPr id="514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dirty="0"/>
              </a:p>
            </p:txBody>
          </p:sp>
        </p:grpSp>
      </p:grpSp>
      <p:sp>
        <p:nvSpPr>
          <p:cNvPr id="514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dirty="0"/>
          </a:p>
        </p:txBody>
      </p:sp>
      <p:sp>
        <p:nvSpPr>
          <p:cNvPr id="514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863A6E-8D60-4AA0-9F72-1FC6B654C99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57D4A1A-9C5E-44ED-8FF0-15507F06C19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E084087-DBA8-47C1-AA4D-B145420C2B3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F9EB27E-0754-49AC-BED3-BF750D455EA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489E2B7-3EFA-45A6-BB77-60F6EB28850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5EBE6C3-409F-403E-8443-DFF1A9C5C30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A1F2013-F451-45F3-89B5-0A9B7AE8D49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8213388-CB41-47D1-902C-157A0C9CEC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B2240E-BA7F-4682-9363-CBA945E6544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27D1488-1F4A-4DFB-AFF0-8292894A81A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dirty="0"/>
          </a:p>
        </p:txBody>
      </p:sp>
      <p:sp>
        <p:nvSpPr>
          <p:cNvPr id="409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endParaRPr lang="en-US" dirty="0"/>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26CD7CA7-6A29-4170-A4F0-0DDFC3982267}" type="slidenum">
              <a:rPr lang="en-US"/>
              <a:pPr/>
              <a:t>‹#›</a:t>
            </a:fld>
            <a:endParaRPr lang="en-US" dirty="0"/>
          </a:p>
        </p:txBody>
      </p:sp>
      <p:sp>
        <p:nvSpPr>
          <p:cNvPr id="41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dirty="0"/>
          </a:p>
        </p:txBody>
      </p:sp>
      <p:sp>
        <p:nvSpPr>
          <p:cNvPr id="41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dirty="0"/>
          </a:p>
        </p:txBody>
      </p:sp>
      <p:grpSp>
        <p:nvGrpSpPr>
          <p:cNvPr id="4106" name="Group 10"/>
          <p:cNvGrpSpPr>
            <a:grpSpLocks/>
          </p:cNvGrpSpPr>
          <p:nvPr/>
        </p:nvGrpSpPr>
        <p:grpSpPr bwMode="auto">
          <a:xfrm>
            <a:off x="7938" y="5540375"/>
            <a:ext cx="1784350" cy="1246188"/>
            <a:chOff x="5" y="3490"/>
            <a:chExt cx="1124" cy="785"/>
          </a:xfrm>
        </p:grpSpPr>
        <p:sp>
          <p:nvSpPr>
            <p:cNvPr id="41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dirty="0"/>
            </a:p>
          </p:txBody>
        </p:sp>
        <p:sp>
          <p:nvSpPr>
            <p:cNvPr id="41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dirty="0"/>
            </a:p>
          </p:txBody>
        </p:sp>
        <p:sp>
          <p:nvSpPr>
            <p:cNvPr id="41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dirty="0"/>
            </a:p>
          </p:txBody>
        </p:sp>
        <p:sp>
          <p:nvSpPr>
            <p:cNvPr id="41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dirty="0"/>
            </a:p>
          </p:txBody>
        </p:sp>
        <p:sp>
          <p:nvSpPr>
            <p:cNvPr id="41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dirty="0"/>
            </a:p>
          </p:txBody>
        </p:sp>
        <p:sp>
          <p:nvSpPr>
            <p:cNvPr id="41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dirty="0"/>
            </a:p>
          </p:txBody>
        </p:sp>
        <p:sp>
          <p:nvSpPr>
            <p:cNvPr id="41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dirty="0"/>
            </a:p>
          </p:txBody>
        </p:sp>
        <p:sp>
          <p:nvSpPr>
            <p:cNvPr id="41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dirty="0"/>
            </a:p>
          </p:txBody>
        </p:sp>
        <p:sp>
          <p:nvSpPr>
            <p:cNvPr id="41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dirty="0"/>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dirty="0"/>
                </a:p>
              </p:txBody>
            </p:sp>
            <p:sp>
              <p:nvSpPr>
                <p:cNvPr id="41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dirty="0"/>
                </a:p>
              </p:txBody>
            </p:sp>
            <p:sp>
              <p:nvSpPr>
                <p:cNvPr id="41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dirty="0"/>
                </a:p>
              </p:txBody>
            </p:sp>
          </p:grpSp>
          <p:sp>
            <p:nvSpPr>
              <p:cNvPr id="41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dirty="0"/>
              </a:p>
            </p:txBody>
          </p:sp>
          <p:sp>
            <p:nvSpPr>
              <p:cNvPr id="41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dirty="0"/>
              </a:p>
            </p:txBody>
          </p:sp>
          <p:sp>
            <p:nvSpPr>
              <p:cNvPr id="41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dirty="0"/>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dirty="0"/>
                </a:p>
              </p:txBody>
            </p:sp>
            <p:sp>
              <p:nvSpPr>
                <p:cNvPr id="41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dirty="0"/>
                </a:p>
              </p:txBody>
            </p:sp>
            <p:sp>
              <p:nvSpPr>
                <p:cNvPr id="41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dirty="0"/>
                </a:p>
              </p:txBody>
            </p:sp>
            <p:sp>
              <p:nvSpPr>
                <p:cNvPr id="41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dirty="0"/>
                </a:p>
              </p:txBody>
            </p:sp>
            <p:sp>
              <p:nvSpPr>
                <p:cNvPr id="41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dirty="0"/>
                </a:p>
              </p:txBody>
            </p:sp>
            <p:sp>
              <p:nvSpPr>
                <p:cNvPr id="41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dirty="0"/>
                </a:p>
              </p:txBody>
            </p:sp>
            <p:sp>
              <p:nvSpPr>
                <p:cNvPr id="41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dirty="0"/>
                </a:p>
              </p:txBody>
            </p:sp>
            <p:sp>
              <p:nvSpPr>
                <p:cNvPr id="41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dirty="0"/>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dirty="0"/>
            </a:p>
          </p:txBody>
        </p:sp>
        <p:sp>
          <p:nvSpPr>
            <p:cNvPr id="41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dirty="0"/>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dirty="0"/>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dirty="0"/>
                </a:p>
              </p:txBody>
            </p:sp>
            <p:sp>
              <p:nvSpPr>
                <p:cNvPr id="414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dirty="0"/>
                </a:p>
              </p:txBody>
            </p:sp>
            <p:sp>
              <p:nvSpPr>
                <p:cNvPr id="414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dirty="0"/>
                </a:p>
              </p:txBody>
            </p:sp>
            <p:sp>
              <p:nvSpPr>
                <p:cNvPr id="41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dirty="0"/>
                </a:p>
              </p:txBody>
            </p:sp>
            <p:sp>
              <p:nvSpPr>
                <p:cNvPr id="414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dirty="0"/>
                </a:p>
              </p:txBody>
            </p:sp>
            <p:sp>
              <p:nvSpPr>
                <p:cNvPr id="414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dirty="0"/>
                </a:p>
              </p:txBody>
            </p:sp>
            <p:sp>
              <p:nvSpPr>
                <p:cNvPr id="41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dirty="0"/>
                </a:p>
              </p:txBody>
            </p:sp>
            <p:sp>
              <p:nvSpPr>
                <p:cNvPr id="414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dirty="0"/>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2374900"/>
            <a:ext cx="6400800" cy="1511300"/>
          </a:xfrm>
        </p:spPr>
        <p:txBody>
          <a:bodyPr/>
          <a:lstStyle/>
          <a:p>
            <a:r>
              <a:rPr lang="en-US" dirty="0"/>
              <a:t> </a:t>
            </a:r>
            <a:r>
              <a:rPr lang="en-US" dirty="0" smtClean="0"/>
              <a:t>Minimal Facts Interview</a:t>
            </a:r>
            <a:endParaRPr lang="en-US" dirty="0"/>
          </a:p>
        </p:txBody>
      </p:sp>
      <p:sp>
        <p:nvSpPr>
          <p:cNvPr id="2051" name="Rectangle 3"/>
          <p:cNvSpPr>
            <a:spLocks noGrp="1" noChangeArrowheads="1"/>
          </p:cNvSpPr>
          <p:nvPr>
            <p:ph type="subTitle" idx="1"/>
          </p:nvPr>
        </p:nvSpPr>
        <p:spPr>
          <a:xfrm>
            <a:off x="1524000" y="3962400"/>
            <a:ext cx="6032500" cy="1003300"/>
          </a:xfrm>
        </p:spPr>
        <p:txBody>
          <a:bodyPr/>
          <a:lstStyle/>
          <a:p>
            <a:r>
              <a:rPr lang="en-US" dirty="0" smtClean="0"/>
              <a:t>First Responder Contact in a Child Abuse Investigation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Repetitive/ Duplicative Interviews</a:t>
            </a:r>
            <a:endParaRPr lang="en-US" dirty="0"/>
          </a:p>
        </p:txBody>
      </p:sp>
      <p:sp>
        <p:nvSpPr>
          <p:cNvPr id="3" name="Content Placeholder 2"/>
          <p:cNvSpPr>
            <a:spLocks noGrp="1"/>
          </p:cNvSpPr>
          <p:nvPr>
            <p:ph idx="1"/>
          </p:nvPr>
        </p:nvSpPr>
        <p:spPr/>
        <p:txBody>
          <a:bodyPr/>
          <a:lstStyle/>
          <a:p>
            <a:pPr>
              <a:buNone/>
            </a:pPr>
            <a:r>
              <a:rPr lang="en-US" dirty="0" smtClean="0"/>
              <a:t>Brainstorm:  </a:t>
            </a:r>
          </a:p>
          <a:p>
            <a:pPr>
              <a:buNone/>
            </a:pPr>
            <a:r>
              <a:rPr lang="en-US" dirty="0" smtClean="0"/>
              <a:t>	What is the problem with doing repetitive interviews?</a:t>
            </a:r>
          </a:p>
          <a:p>
            <a:pPr>
              <a:buNone/>
            </a:pPr>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about </a:t>
            </a:r>
            <a:br>
              <a:rPr lang="en-US" dirty="0" smtClean="0"/>
            </a:br>
            <a:r>
              <a:rPr lang="en-US" dirty="0" smtClean="0"/>
              <a:t>Repetitive Interviews</a:t>
            </a:r>
            <a:endParaRPr lang="en-US" dirty="0"/>
          </a:p>
        </p:txBody>
      </p:sp>
      <p:sp>
        <p:nvSpPr>
          <p:cNvPr id="3" name="Content Placeholder 2"/>
          <p:cNvSpPr>
            <a:spLocks noGrp="1"/>
          </p:cNvSpPr>
          <p:nvPr>
            <p:ph idx="1"/>
          </p:nvPr>
        </p:nvSpPr>
        <p:spPr/>
        <p:txBody>
          <a:bodyPr/>
          <a:lstStyle/>
          <a:p>
            <a:r>
              <a:rPr lang="en-US" sz="2600" dirty="0" smtClean="0"/>
              <a:t>Knowledge of child interviewing is not intuitive</a:t>
            </a:r>
          </a:p>
          <a:p>
            <a:r>
              <a:rPr lang="en-US" sz="2600" dirty="0" smtClean="0"/>
              <a:t>“Questioning by first responders intended to corroborate what the child has already disclosed does not increase the number or accuracy, or establish the veracity, of prior disclosures.”</a:t>
            </a:r>
          </a:p>
          <a:p>
            <a:pPr lvl="1"/>
            <a:r>
              <a:rPr lang="en-US" sz="2200" dirty="0" smtClean="0"/>
              <a:t>Repetition of disclosure is not corroboration</a:t>
            </a:r>
          </a:p>
          <a:p>
            <a:pPr lvl="1"/>
            <a:r>
              <a:rPr lang="en-US" sz="2200" dirty="0" smtClean="0"/>
              <a:t>Non-repetition does not mean it was false … but can come up in court!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about Repetitive Interviews (cont.)</a:t>
            </a:r>
            <a:endParaRPr lang="en-US" dirty="0"/>
          </a:p>
        </p:txBody>
      </p:sp>
      <p:sp>
        <p:nvSpPr>
          <p:cNvPr id="3" name="Content Placeholder 2"/>
          <p:cNvSpPr>
            <a:spLocks noGrp="1"/>
          </p:cNvSpPr>
          <p:nvPr>
            <p:ph idx="1"/>
          </p:nvPr>
        </p:nvSpPr>
        <p:spPr/>
        <p:txBody>
          <a:bodyPr/>
          <a:lstStyle/>
          <a:p>
            <a:r>
              <a:rPr lang="en-US" sz="2800" dirty="0" smtClean="0"/>
              <a:t>May lead to recantation</a:t>
            </a:r>
          </a:p>
          <a:p>
            <a:r>
              <a:rPr lang="en-US" sz="2800" dirty="0" smtClean="0"/>
              <a:t>May lead to change in details as time passes</a:t>
            </a:r>
          </a:p>
          <a:p>
            <a:r>
              <a:rPr lang="en-US" sz="2800" dirty="0" smtClean="0"/>
              <a:t>Potentially psychologically injurious</a:t>
            </a:r>
          </a:p>
          <a:p>
            <a:pPr lvl="1"/>
            <a:r>
              <a:rPr lang="en-US" sz="2600" dirty="0" smtClean="0"/>
              <a:t>Questions may be confusing, frightening</a:t>
            </a:r>
          </a:p>
          <a:p>
            <a:pPr lvl="1"/>
            <a:r>
              <a:rPr lang="en-US" sz="2600" dirty="0" smtClean="0"/>
              <a:t>Force child to repeatedly experience details of abuse (feelings?)</a:t>
            </a:r>
          </a:p>
          <a:p>
            <a:pPr lvl="1"/>
            <a:r>
              <a:rPr lang="en-US" sz="2600" dirty="0" smtClean="0"/>
              <a:t>May think not believed previously</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Child Sexual Abuse Disclosure</a:t>
            </a:r>
            <a:endParaRPr lang="en-US" dirty="0"/>
          </a:p>
        </p:txBody>
      </p:sp>
      <p:sp>
        <p:nvSpPr>
          <p:cNvPr id="3" name="Content Placeholder 2"/>
          <p:cNvSpPr>
            <a:spLocks noGrp="1"/>
          </p:cNvSpPr>
          <p:nvPr>
            <p:ph idx="1"/>
          </p:nvPr>
        </p:nvSpPr>
        <p:spPr/>
        <p:txBody>
          <a:bodyPr/>
          <a:lstStyle/>
          <a:p>
            <a:r>
              <a:rPr lang="en-US" sz="2800" dirty="0" smtClean="0"/>
              <a:t>CSA Cases:</a:t>
            </a:r>
          </a:p>
          <a:p>
            <a:pPr lvl="1"/>
            <a:r>
              <a:rPr lang="en-US" sz="2400" dirty="0" smtClean="0"/>
              <a:t>Medical evidence …</a:t>
            </a:r>
          </a:p>
          <a:p>
            <a:pPr lvl="1"/>
            <a:r>
              <a:rPr lang="en-US" sz="2400" dirty="0" smtClean="0"/>
              <a:t>Physical evidence …</a:t>
            </a:r>
          </a:p>
          <a:p>
            <a:pPr lvl="1"/>
            <a:r>
              <a:rPr lang="en-US" sz="2400" dirty="0" smtClean="0"/>
              <a:t>Psychological/behavioral symptoms</a:t>
            </a:r>
          </a:p>
          <a:p>
            <a:pPr algn="ctr">
              <a:spcBef>
                <a:spcPts val="3000"/>
              </a:spcBef>
              <a:buNone/>
            </a:pPr>
            <a:r>
              <a:rPr lang="en-US" dirty="0" smtClean="0"/>
              <a:t>“Children’s statements typically comprise the central evidence for judging the occurrence of CSA.”</a:t>
            </a:r>
          </a:p>
          <a:p>
            <a:pPr algn="r">
              <a:buNone/>
            </a:pPr>
            <a:r>
              <a:rPr lang="en-US" sz="1200" dirty="0" smtClean="0"/>
              <a:t>“Disclosure of Child Sexual Abuse,” London, </a:t>
            </a:r>
            <a:r>
              <a:rPr lang="en-US" sz="1200" dirty="0" err="1" smtClean="0"/>
              <a:t>Bruck</a:t>
            </a:r>
            <a:r>
              <a:rPr lang="en-US" sz="1200" dirty="0" smtClean="0"/>
              <a:t>, </a:t>
            </a:r>
            <a:r>
              <a:rPr lang="en-US" sz="1200" dirty="0" err="1" smtClean="0"/>
              <a:t>Ceci</a:t>
            </a:r>
            <a:r>
              <a:rPr lang="en-US" sz="1200" dirty="0" smtClean="0"/>
              <a:t>, Shuman, 2007</a:t>
            </a:r>
            <a:endParaRPr lang="en-US" sz="1200" dirty="0"/>
          </a:p>
        </p:txBody>
      </p:sp>
      <p:sp>
        <p:nvSpPr>
          <p:cNvPr id="4" name="Rectangle 3"/>
          <p:cNvSpPr/>
          <p:nvPr/>
        </p:nvSpPr>
        <p:spPr>
          <a:xfrm rot="21027161">
            <a:off x="2398996" y="2177969"/>
            <a:ext cx="2426650"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Limited</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rot="21027161">
            <a:off x="2475196" y="2711368"/>
            <a:ext cx="2426650"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Limited</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21027161">
            <a:off x="4301257" y="3135795"/>
            <a:ext cx="2821829"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 Unique</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Logistical Problems of Minimal Facts Interview</a:t>
            </a:r>
            <a:endParaRPr lang="en-US" dirty="0"/>
          </a:p>
        </p:txBody>
      </p:sp>
      <p:sp>
        <p:nvSpPr>
          <p:cNvPr id="3" name="Content Placeholder 2"/>
          <p:cNvSpPr>
            <a:spLocks noGrp="1"/>
          </p:cNvSpPr>
          <p:nvPr>
            <p:ph idx="1"/>
          </p:nvPr>
        </p:nvSpPr>
        <p:spPr/>
        <p:txBody>
          <a:bodyPr/>
          <a:lstStyle/>
          <a:p>
            <a:r>
              <a:rPr lang="en-US" dirty="0" smtClean="0"/>
              <a:t>Child tired or hungry (late referrals)</a:t>
            </a:r>
          </a:p>
          <a:p>
            <a:r>
              <a:rPr lang="en-US" dirty="0" smtClean="0"/>
              <a:t>Emotional upset</a:t>
            </a:r>
          </a:p>
          <a:p>
            <a:r>
              <a:rPr lang="en-US" dirty="0" smtClean="0"/>
              <a:t>Child may be frightened because of</a:t>
            </a:r>
          </a:p>
          <a:p>
            <a:pPr lvl="1"/>
            <a:r>
              <a:rPr lang="en-US" dirty="0" smtClean="0"/>
              <a:t>The abuse</a:t>
            </a:r>
          </a:p>
          <a:p>
            <a:pPr lvl="1"/>
            <a:r>
              <a:rPr lang="en-US" dirty="0" smtClean="0"/>
              <a:t>Events around disclosure </a:t>
            </a:r>
          </a:p>
          <a:p>
            <a:pPr lvl="1"/>
            <a:r>
              <a:rPr lang="en-US" dirty="0" smtClean="0"/>
              <a:t>Responders are authority figures</a:t>
            </a:r>
          </a:p>
          <a:p>
            <a:pPr lvl="1"/>
            <a:r>
              <a:rPr lang="en-US" dirty="0" smtClean="0"/>
              <a:t>Environment of interview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6870700" cy="1600200"/>
          </a:xfrm>
        </p:spPr>
        <p:txBody>
          <a:bodyPr/>
          <a:lstStyle/>
          <a:p>
            <a:r>
              <a:rPr lang="en-US" dirty="0" smtClean="0"/>
              <a:t>Where?</a:t>
            </a:r>
            <a:endParaRPr lang="en-US" dirty="0"/>
          </a:p>
        </p:txBody>
      </p:sp>
      <p:sp>
        <p:nvSpPr>
          <p:cNvPr id="3" name="Content Placeholder 2"/>
          <p:cNvSpPr>
            <a:spLocks noGrp="1"/>
          </p:cNvSpPr>
          <p:nvPr>
            <p:ph idx="1"/>
          </p:nvPr>
        </p:nvSpPr>
        <p:spPr>
          <a:xfrm>
            <a:off x="685800" y="1600200"/>
            <a:ext cx="7696200" cy="4191000"/>
          </a:xfrm>
        </p:spPr>
        <p:txBody>
          <a:bodyPr/>
          <a:lstStyle/>
          <a:p>
            <a:r>
              <a:rPr lang="en-US" sz="3000" dirty="0" smtClean="0"/>
              <a:t>NOT the location of alleged abuse</a:t>
            </a:r>
          </a:p>
          <a:p>
            <a:r>
              <a:rPr lang="en-US" sz="3000" dirty="0" smtClean="0"/>
              <a:t>NOT in the presence (or proximity) of the alleged perpetrator</a:t>
            </a:r>
          </a:p>
          <a:p>
            <a:r>
              <a:rPr lang="en-US" sz="3000" dirty="0" smtClean="0"/>
              <a:t>Child’s home – bedroom?</a:t>
            </a:r>
          </a:p>
          <a:p>
            <a:r>
              <a:rPr lang="en-US" sz="3000" dirty="0" smtClean="0"/>
              <a:t>School – office/guidance?</a:t>
            </a:r>
          </a:p>
          <a:p>
            <a:r>
              <a:rPr lang="en-US" sz="3000" dirty="0" smtClean="0"/>
              <a:t>DCS office?</a:t>
            </a:r>
          </a:p>
          <a:p>
            <a:pPr>
              <a:buFont typeface="Wingdings" pitchFamily="2" charset="2"/>
              <a:buChar char="v"/>
            </a:pPr>
            <a:r>
              <a:rPr lang="en-US" sz="3000" dirty="0" smtClean="0"/>
              <a:t>Be aware of how location affects child</a:t>
            </a:r>
          </a:p>
          <a:p>
            <a:pPr lvl="1"/>
            <a:endParaRPr lang="en-US" dirty="0"/>
          </a:p>
        </p:txBody>
      </p:sp>
    </p:spTree>
    <p:extLst>
      <p:ext uri="{BB962C8B-B14F-4D97-AF65-F5344CB8AC3E}">
        <p14:creationId xmlns:p14="http://schemas.microsoft.com/office/powerpoint/2010/main" val="27688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Cannot Make A Child Tell ….</a:t>
            </a:r>
            <a:endParaRPr lang="en-US" dirty="0"/>
          </a:p>
        </p:txBody>
      </p:sp>
      <p:sp>
        <p:nvSpPr>
          <p:cNvPr id="3" name="Content Placeholder 2"/>
          <p:cNvSpPr>
            <a:spLocks noGrp="1"/>
          </p:cNvSpPr>
          <p:nvPr>
            <p:ph idx="1"/>
          </p:nvPr>
        </p:nvSpPr>
        <p:spPr/>
        <p:txBody>
          <a:bodyPr/>
          <a:lstStyle/>
          <a:p>
            <a:r>
              <a:rPr lang="en-US" sz="3000" dirty="0" smtClean="0"/>
              <a:t>Best predictors of disclosure of abuse</a:t>
            </a:r>
          </a:p>
          <a:p>
            <a:pPr lvl="1"/>
            <a:r>
              <a:rPr lang="en-US" dirty="0" smtClean="0"/>
              <a:t>Previous disclosure</a:t>
            </a:r>
          </a:p>
          <a:p>
            <a:pPr lvl="1"/>
            <a:r>
              <a:rPr lang="en-US" dirty="0" smtClean="0"/>
              <a:t>Age/Development of Child</a:t>
            </a:r>
          </a:p>
          <a:p>
            <a:r>
              <a:rPr lang="en-US" sz="3000" dirty="0" smtClean="0"/>
              <a:t>Teenagers, preschoolers, and children with special needs are special populations for interviewing</a:t>
            </a:r>
          </a:p>
          <a:p>
            <a:r>
              <a:rPr lang="en-US" sz="3000" dirty="0" smtClean="0"/>
              <a:t>Children who are “</a:t>
            </a:r>
            <a:r>
              <a:rPr lang="en-US" sz="3000" dirty="0" err="1" smtClean="0"/>
              <a:t>outed</a:t>
            </a:r>
            <a:r>
              <a:rPr lang="en-US" sz="3000" dirty="0" smtClean="0"/>
              <a:t>” about abuse …</a:t>
            </a:r>
          </a:p>
        </p:txBody>
      </p:sp>
    </p:spTree>
    <p:extLst>
      <p:ext uri="{BB962C8B-B14F-4D97-AF65-F5344CB8AC3E}">
        <p14:creationId xmlns:p14="http://schemas.microsoft.com/office/powerpoint/2010/main" val="35562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May Not Be Ready to Tell You …</a:t>
            </a:r>
            <a:endParaRPr lang="en-US" dirty="0"/>
          </a:p>
        </p:txBody>
      </p:sp>
      <p:sp>
        <p:nvSpPr>
          <p:cNvPr id="3" name="Content Placeholder 2"/>
          <p:cNvSpPr>
            <a:spLocks noGrp="1"/>
          </p:cNvSpPr>
          <p:nvPr>
            <p:ph idx="1"/>
          </p:nvPr>
        </p:nvSpPr>
        <p:spPr/>
        <p:txBody>
          <a:bodyPr/>
          <a:lstStyle/>
          <a:p>
            <a:r>
              <a:rPr lang="en-US" sz="2400" dirty="0" smtClean="0"/>
              <a:t>Because of who you are (DCS, police)</a:t>
            </a:r>
          </a:p>
          <a:p>
            <a:r>
              <a:rPr lang="en-US" sz="2400" dirty="0" smtClean="0"/>
              <a:t>Initial disclosure was upsetting</a:t>
            </a:r>
          </a:p>
          <a:p>
            <a:r>
              <a:rPr lang="en-US" sz="2400" dirty="0" smtClean="0"/>
              <a:t>Events of abuse are emotional/upsetting &amp; don’t want to tell a stranger</a:t>
            </a:r>
          </a:p>
          <a:p>
            <a:r>
              <a:rPr lang="en-US" sz="2400" dirty="0" smtClean="0"/>
              <a:t>Concerned that perp will punish/re-abuse</a:t>
            </a:r>
          </a:p>
          <a:p>
            <a:r>
              <a:rPr lang="en-US" sz="2400" dirty="0" smtClean="0"/>
              <a:t>May not have been believed</a:t>
            </a:r>
          </a:p>
          <a:p>
            <a:r>
              <a:rPr lang="en-US" sz="2400" dirty="0" smtClean="0"/>
              <a:t>May have been told not to tell</a:t>
            </a:r>
          </a:p>
          <a:p>
            <a:r>
              <a:rPr lang="en-US" sz="2400" dirty="0" smtClean="0"/>
              <a:t>“I got it off my chest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Information Needs </a:t>
            </a:r>
            <a:r>
              <a:rPr lang="en-US" dirty="0" smtClean="0"/>
              <a:t/>
            </a:r>
            <a:br>
              <a:rPr lang="en-US" dirty="0" smtClean="0"/>
            </a:br>
            <a:r>
              <a:rPr lang="en-US" dirty="0" smtClean="0"/>
              <a:t>CPIT Initial Contact </a:t>
            </a:r>
            <a:endParaRPr lang="en-US" dirty="0"/>
          </a:p>
        </p:txBody>
      </p:sp>
      <p:sp>
        <p:nvSpPr>
          <p:cNvPr id="16387" name="Rectangle 3"/>
          <p:cNvSpPr>
            <a:spLocks noGrp="1" noChangeArrowheads="1"/>
          </p:cNvSpPr>
          <p:nvPr>
            <p:ph type="body" idx="1"/>
          </p:nvPr>
        </p:nvSpPr>
        <p:spPr/>
        <p:txBody>
          <a:bodyPr/>
          <a:lstStyle/>
          <a:p>
            <a:r>
              <a:rPr lang="en-US" dirty="0"/>
              <a:t>Alleged abuse?</a:t>
            </a:r>
          </a:p>
          <a:p>
            <a:r>
              <a:rPr lang="en-US" dirty="0"/>
              <a:t>Location?  Are there multiple jurisdictions?</a:t>
            </a:r>
          </a:p>
          <a:p>
            <a:r>
              <a:rPr lang="en-US" dirty="0"/>
              <a:t>Time frame – last event?</a:t>
            </a:r>
          </a:p>
          <a:p>
            <a:r>
              <a:rPr lang="en-US" dirty="0"/>
              <a:t>Identification of alleged perpetrator(s)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Information Needs </a:t>
            </a:r>
            <a:br>
              <a:rPr lang="en-US" dirty="0"/>
            </a:br>
            <a:r>
              <a:rPr lang="en-US" dirty="0" smtClean="0"/>
              <a:t>CPIT Initial Contact</a:t>
            </a:r>
            <a:endParaRPr lang="en-US" dirty="0"/>
          </a:p>
        </p:txBody>
      </p:sp>
      <p:sp>
        <p:nvSpPr>
          <p:cNvPr id="17411" name="Rectangle 3"/>
          <p:cNvSpPr>
            <a:spLocks noGrp="1" noChangeArrowheads="1"/>
          </p:cNvSpPr>
          <p:nvPr>
            <p:ph type="body" idx="1"/>
          </p:nvPr>
        </p:nvSpPr>
        <p:spPr/>
        <p:txBody>
          <a:bodyPr/>
          <a:lstStyle/>
          <a:p>
            <a:r>
              <a:rPr lang="en-US" dirty="0"/>
              <a:t>Witnesses &amp;/or other victims?</a:t>
            </a:r>
          </a:p>
          <a:p>
            <a:r>
              <a:rPr lang="en-US" dirty="0"/>
              <a:t>Steps to insure safety of child(ren)</a:t>
            </a:r>
          </a:p>
          <a:p>
            <a:r>
              <a:rPr lang="en-US" dirty="0" smtClean="0"/>
              <a:t>Is </a:t>
            </a:r>
            <a:r>
              <a:rPr lang="en-US" dirty="0"/>
              <a:t>there a need for an emergency response (medical, arrest, protection)?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3" name="Content Placeholder 2"/>
          <p:cNvSpPr>
            <a:spLocks noGrp="1"/>
          </p:cNvSpPr>
          <p:nvPr>
            <p:ph idx="1"/>
          </p:nvPr>
        </p:nvSpPr>
        <p:spPr/>
        <p:txBody>
          <a:bodyPr/>
          <a:lstStyle/>
          <a:p>
            <a:r>
              <a:rPr lang="en-US" sz="2600" dirty="0" smtClean="0"/>
              <a:t>Define Minimal Facts Interview</a:t>
            </a:r>
          </a:p>
          <a:p>
            <a:r>
              <a:rPr lang="en-US" sz="2600" dirty="0" smtClean="0"/>
              <a:t>Develop Guidelines for when Minimal Facts Interviews may be necessary … and when they are not</a:t>
            </a:r>
          </a:p>
          <a:p>
            <a:r>
              <a:rPr lang="en-US" sz="2600" dirty="0" smtClean="0"/>
              <a:t>Learn Factors to consider before conducting a Minimal Facts Interview</a:t>
            </a:r>
          </a:p>
          <a:p>
            <a:r>
              <a:rPr lang="en-US" sz="2600" dirty="0" smtClean="0"/>
              <a:t>Learn simple tool for conducting Minimal Facts Interviews</a:t>
            </a:r>
          </a:p>
          <a:p>
            <a:r>
              <a:rPr lang="en-US" sz="2600" dirty="0" smtClean="0"/>
              <a:t>         Practice how to stop the interview</a:t>
            </a:r>
            <a:endParaRPr lang="en-US" sz="2600" dirty="0"/>
          </a:p>
        </p:txBody>
      </p:sp>
    </p:spTree>
    <p:extLst>
      <p:ext uri="{BB962C8B-B14F-4D97-AF65-F5344CB8AC3E}">
        <p14:creationId xmlns:p14="http://schemas.microsoft.com/office/powerpoint/2010/main" val="249744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Know Before You Interview a Child: </a:t>
            </a:r>
            <a:endParaRPr lang="en-US" dirty="0"/>
          </a:p>
        </p:txBody>
      </p:sp>
      <p:sp>
        <p:nvSpPr>
          <p:cNvPr id="18435" name="Rectangle 3"/>
          <p:cNvSpPr>
            <a:spLocks noGrp="1" noChangeArrowheads="1"/>
          </p:cNvSpPr>
          <p:nvPr>
            <p:ph type="body" idx="1"/>
          </p:nvPr>
        </p:nvSpPr>
        <p:spPr>
          <a:xfrm>
            <a:off x="685800" y="1828800"/>
            <a:ext cx="7696200" cy="4419600"/>
          </a:xfrm>
        </p:spPr>
        <p:txBody>
          <a:bodyPr/>
          <a:lstStyle/>
          <a:p>
            <a:r>
              <a:rPr lang="en-US" sz="2600" dirty="0"/>
              <a:t>What information can be collected from a trusted adult (parent, child’s confidante</a:t>
            </a:r>
            <a:r>
              <a:rPr lang="en-US" sz="2600" dirty="0" smtClean="0"/>
              <a:t>)?</a:t>
            </a:r>
          </a:p>
          <a:p>
            <a:r>
              <a:rPr lang="en-US" sz="2600" dirty="0" smtClean="0"/>
              <a:t>What must be known to make decisions?</a:t>
            </a:r>
          </a:p>
          <a:p>
            <a:r>
              <a:rPr lang="en-US" sz="2600" dirty="0" smtClean="0"/>
              <a:t>Emotional </a:t>
            </a:r>
            <a:r>
              <a:rPr lang="en-US" sz="2600" dirty="0"/>
              <a:t>and developmental status of child?</a:t>
            </a:r>
          </a:p>
          <a:p>
            <a:r>
              <a:rPr lang="en-US" sz="2600" dirty="0"/>
              <a:t>How forthcoming is the child </a:t>
            </a:r>
            <a:r>
              <a:rPr lang="en-US" sz="2600" b="1" dirty="0"/>
              <a:t>without probing questions</a:t>
            </a:r>
            <a:r>
              <a:rPr lang="en-US" sz="2600" dirty="0"/>
              <a:t>?  </a:t>
            </a:r>
          </a:p>
          <a:p>
            <a:r>
              <a:rPr lang="en-US" sz="2600" dirty="0" smtClean="0"/>
              <a:t>What questions should I ask?  How </a:t>
            </a:r>
            <a:r>
              <a:rPr lang="en-US" sz="2600" dirty="0"/>
              <a:t>do I phrase my questions to be </a:t>
            </a:r>
            <a:r>
              <a:rPr lang="en-US" sz="2600" dirty="0" smtClean="0"/>
              <a:t>developmentally-appropriate</a:t>
            </a:r>
            <a:r>
              <a:rPr lang="en-US" sz="2600" dirty="0"/>
              <a:t>, non-leading, non-suggestive?</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Real Referrals:</a:t>
            </a:r>
            <a:br>
              <a:rPr lang="en-US" dirty="0" smtClean="0"/>
            </a:br>
            <a:r>
              <a:rPr lang="en-US" dirty="0" smtClean="0"/>
              <a:t>How to Proceed?</a:t>
            </a:r>
            <a:endParaRPr lang="en-US" dirty="0"/>
          </a:p>
        </p:txBody>
      </p:sp>
      <p:sp>
        <p:nvSpPr>
          <p:cNvPr id="3" name="Content Placeholder 2"/>
          <p:cNvSpPr>
            <a:spLocks noGrp="1"/>
          </p:cNvSpPr>
          <p:nvPr>
            <p:ph idx="1"/>
          </p:nvPr>
        </p:nvSpPr>
        <p:spPr>
          <a:xfrm>
            <a:off x="685800" y="1828800"/>
            <a:ext cx="7696200" cy="4038600"/>
          </a:xfrm>
        </p:spPr>
        <p:txBody>
          <a:bodyPr/>
          <a:lstStyle/>
          <a:p>
            <a:r>
              <a:rPr lang="en-US" sz="2700" dirty="0" smtClean="0"/>
              <a:t>Who made the referral?</a:t>
            </a:r>
          </a:p>
          <a:p>
            <a:r>
              <a:rPr lang="en-US" sz="2700" dirty="0" smtClean="0"/>
              <a:t>How immediate is the child’s risk?</a:t>
            </a:r>
          </a:p>
          <a:p>
            <a:r>
              <a:rPr lang="en-US" sz="2700" dirty="0" smtClean="0"/>
              <a:t>How recent is the abuse/is there evidence or a medical need?</a:t>
            </a:r>
          </a:p>
          <a:p>
            <a:r>
              <a:rPr lang="en-US" sz="2700" dirty="0" smtClean="0"/>
              <a:t>How might the child react to a minimal facts interview?</a:t>
            </a:r>
          </a:p>
          <a:p>
            <a:r>
              <a:rPr lang="en-US" sz="2700" dirty="0" smtClean="0"/>
              <a:t>Who do you want to talk to?</a:t>
            </a:r>
          </a:p>
          <a:p>
            <a:r>
              <a:rPr lang="en-US" sz="2700" dirty="0" smtClean="0"/>
              <a:t>Is a minimal facts interview necessary?</a:t>
            </a:r>
            <a:endParaRPr lang="en-US" sz="2700" dirty="0"/>
          </a:p>
        </p:txBody>
      </p:sp>
    </p:spTree>
    <p:extLst>
      <p:ext uri="{BB962C8B-B14F-4D97-AF65-F5344CB8AC3E}">
        <p14:creationId xmlns:p14="http://schemas.microsoft.com/office/powerpoint/2010/main" val="3763952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696200" cy="4495800"/>
          </a:xfrm>
        </p:spPr>
        <p:txBody>
          <a:bodyPr/>
          <a:lstStyle/>
          <a:p>
            <a:r>
              <a:rPr lang="en-US" dirty="0" smtClean="0"/>
              <a:t>Response </a:t>
            </a:r>
            <a:r>
              <a:rPr lang="en-US" dirty="0"/>
              <a:t>of others to initial disclosure</a:t>
            </a:r>
          </a:p>
          <a:p>
            <a:r>
              <a:rPr lang="en-US" dirty="0" smtClean="0"/>
              <a:t>Recording/Documentation</a:t>
            </a:r>
          </a:p>
          <a:p>
            <a:r>
              <a:rPr lang="en-US" dirty="0" smtClean="0"/>
              <a:t>Multiple Hypotheses</a:t>
            </a:r>
          </a:p>
          <a:p>
            <a:pPr lvl="1"/>
            <a:r>
              <a:rPr lang="en-US" sz="2400" dirty="0" smtClean="0"/>
              <a:t>Be open to child’s statements, even if they conflict with referral information</a:t>
            </a:r>
          </a:p>
          <a:p>
            <a:r>
              <a:rPr lang="en-US" dirty="0" smtClean="0"/>
              <a:t>Child Development</a:t>
            </a:r>
          </a:p>
        </p:txBody>
      </p:sp>
      <p:sp>
        <p:nvSpPr>
          <p:cNvPr id="4" name="Title 1"/>
          <p:cNvSpPr>
            <a:spLocks noGrp="1"/>
          </p:cNvSpPr>
          <p:nvPr>
            <p:ph type="title"/>
          </p:nvPr>
        </p:nvSpPr>
        <p:spPr/>
        <p:txBody>
          <a:bodyPr/>
          <a:lstStyle/>
          <a:p>
            <a:r>
              <a:rPr lang="en-US" dirty="0" smtClean="0"/>
              <a:t>Considerations for Minimal Facts Interview</a:t>
            </a:r>
            <a:endParaRPr lang="en-US" dirty="0"/>
          </a:p>
        </p:txBody>
      </p:sp>
    </p:spTree>
    <p:extLst>
      <p:ext uri="{BB962C8B-B14F-4D97-AF65-F5344CB8AC3E}">
        <p14:creationId xmlns:p14="http://schemas.microsoft.com/office/powerpoint/2010/main" val="3638668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457200" y="304800"/>
            <a:ext cx="8229600" cy="1143000"/>
          </a:xfrm>
        </p:spPr>
        <p:txBody>
          <a:bodyPr lIns="0" rIns="0" bIns="0" anchor="b">
            <a:normAutofit/>
          </a:bodyPr>
          <a:lstStyle/>
          <a:p>
            <a:r>
              <a:rPr lang="en-US" sz="3600" dirty="0"/>
              <a:t>Guidelines for </a:t>
            </a:r>
            <a:br>
              <a:rPr lang="en-US" sz="3600" dirty="0"/>
            </a:br>
            <a:r>
              <a:rPr lang="en-US" sz="3600" dirty="0"/>
              <a:t>Age-Appropriate Questions</a:t>
            </a:r>
          </a:p>
        </p:txBody>
      </p:sp>
      <p:graphicFrame>
        <p:nvGraphicFramePr>
          <p:cNvPr id="220238" name="Group 78"/>
          <p:cNvGraphicFramePr>
            <a:graphicFrameLocks noGrp="1"/>
          </p:cNvGraphicFramePr>
          <p:nvPr>
            <p:extLst>
              <p:ext uri="{D42A27DB-BD31-4B8C-83A1-F6EECF244321}">
                <p14:modId xmlns:p14="http://schemas.microsoft.com/office/powerpoint/2010/main" val="820158888"/>
              </p:ext>
            </p:extLst>
          </p:nvPr>
        </p:nvGraphicFramePr>
        <p:xfrm>
          <a:off x="685799" y="1752600"/>
          <a:ext cx="7696200" cy="4876796"/>
        </p:xfrm>
        <a:graphic>
          <a:graphicData uri="http://schemas.openxmlformats.org/drawingml/2006/table">
            <a:tbl>
              <a:tblPr/>
              <a:tblGrid>
                <a:gridCol w="759029"/>
                <a:gridCol w="864940"/>
                <a:gridCol w="988502"/>
                <a:gridCol w="1090002"/>
                <a:gridCol w="957612"/>
                <a:gridCol w="917895"/>
                <a:gridCol w="988502"/>
                <a:gridCol w="1129718"/>
              </a:tblGrid>
              <a:tr h="81825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Franklin Gothic Demi Cond" pitchFamily="34" charset="0"/>
                        </a:rPr>
                        <a:t>Age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Who</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What</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Where</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When*</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How</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 of times</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Franklin Gothic Demi Cond" pitchFamily="34" charset="0"/>
                          <a:cs typeface="Times New Roman" pitchFamily="18" charset="0"/>
                        </a:rPr>
                        <a:t>Circum-stance</a:t>
                      </a:r>
                      <a:endParaRPr kumimoji="0" lang="en-US" sz="2200" b="0" i="0" u="none" strike="noStrike" cap="none" normalizeH="0" baseline="0" dirty="0" smtClean="0">
                        <a:ln>
                          <a:noFill/>
                        </a:ln>
                        <a:solidFill>
                          <a:schemeClr val="tx1"/>
                        </a:solidFill>
                        <a:effectLst/>
                        <a:latin typeface="Franklin Gothic Demi Cond"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82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Times New Roman" pitchFamily="18" charset="0"/>
                        </a:rPr>
                        <a:t>3</a:t>
                      </a:r>
                      <a:endParaRPr kumimoji="0" lang="en-US" sz="22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8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Times New Roman" pitchFamily="18" charset="0"/>
                        </a:rPr>
                        <a:t>4</a:t>
                      </a:r>
                      <a:endParaRPr kumimoji="0" lang="en-US" sz="22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8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Times New Roman" pitchFamily="18" charset="0"/>
                        </a:rPr>
                        <a:t>5-6</a:t>
                      </a:r>
                      <a:endParaRPr kumimoji="0" lang="en-US" sz="22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8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Times New Roman" pitchFamily="18" charset="0"/>
                        </a:rPr>
                        <a:t>7-8</a:t>
                      </a:r>
                      <a:endParaRPr kumimoji="0" lang="en-US" sz="22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8182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Times New Roman" pitchFamily="18" charset="0"/>
                        </a:rPr>
                        <a:t>9-10</a:t>
                      </a:r>
                      <a:endParaRPr kumimoji="0" lang="en-US" sz="22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r>
              <a:tr h="6873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Black" pitchFamily="34" charset="0"/>
                          <a:cs typeface="Times New Roman" pitchFamily="18" charset="0"/>
                        </a:rPr>
                        <a:t>11-12</a:t>
                      </a:r>
                      <a:endParaRPr kumimoji="0" lang="en-US" sz="1800" b="0" i="0" u="none" strike="noStrike" cap="none" normalizeH="0" baseline="0" dirty="0" smtClean="0">
                        <a:ln>
                          <a:noFill/>
                        </a:ln>
                        <a:solidFill>
                          <a:schemeClr val="tx1"/>
                        </a:solidFill>
                        <a:effectLst/>
                        <a:latin typeface="Arial Black"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3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0A8BE"/>
                    </a:solidFill>
                  </a:tcPr>
                </a:tc>
              </a:tr>
            </a:tbl>
          </a:graphicData>
        </a:graphic>
      </p:graphicFrame>
    </p:spTree>
    <p:extLst>
      <p:ext uri="{BB962C8B-B14F-4D97-AF65-F5344CB8AC3E}">
        <p14:creationId xmlns:p14="http://schemas.microsoft.com/office/powerpoint/2010/main" val="3700342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Grp="1" noChangeArrowheads="1"/>
          </p:cNvSpPr>
          <p:nvPr>
            <p:ph type="body" idx="1"/>
          </p:nvPr>
        </p:nvSpPr>
        <p:spPr>
          <a:xfrm>
            <a:off x="914400" y="1676400"/>
            <a:ext cx="7924800" cy="5029200"/>
          </a:xfrm>
          <a:noFill/>
        </p:spPr>
        <p:txBody>
          <a:bodyPr/>
          <a:lstStyle/>
          <a:p>
            <a:r>
              <a:rPr lang="en-US" sz="2900" dirty="0" smtClean="0"/>
              <a:t>Many children don’t ever disclose their abuse (retrospective studies) – maybe 33% disclose as children</a:t>
            </a:r>
          </a:p>
          <a:p>
            <a:r>
              <a:rPr lang="en-US" sz="2900" dirty="0" smtClean="0"/>
              <a:t>Delay of disclosure is common</a:t>
            </a:r>
          </a:p>
          <a:p>
            <a:r>
              <a:rPr lang="en-US" sz="2900" dirty="0" smtClean="0"/>
              <a:t>Some recantation of abuse is found (sometimes when victims are repetitively interviewed)</a:t>
            </a:r>
          </a:p>
          <a:p>
            <a:r>
              <a:rPr lang="en-US" sz="2900" dirty="0" smtClean="0"/>
              <a:t>Greater age = higher rate of disclosure</a:t>
            </a:r>
          </a:p>
          <a:p>
            <a:pPr lvl="1"/>
            <a:r>
              <a:rPr lang="en-US" sz="2000" dirty="0" smtClean="0"/>
              <a:t>Pipe, Lamb, Orbach, Cederborg, </a:t>
            </a:r>
            <a:r>
              <a:rPr lang="en-US" sz="2000" i="1" dirty="0" smtClean="0"/>
              <a:t>Child Sexual Abuse:  Disclosure, Delay, and Denial</a:t>
            </a:r>
            <a:r>
              <a:rPr lang="en-US" sz="2000" dirty="0" smtClean="0"/>
              <a:t> (2007).</a:t>
            </a:r>
            <a:endParaRPr lang="en-US" sz="2400" dirty="0" smtClean="0"/>
          </a:p>
          <a:p>
            <a:pPr lvl="1"/>
            <a:endParaRPr lang="en-US" sz="2500" dirty="0" smtClean="0"/>
          </a:p>
        </p:txBody>
      </p:sp>
      <p:sp>
        <p:nvSpPr>
          <p:cNvPr id="9221" name="Rectangle 5"/>
          <p:cNvSpPr>
            <a:spLocks noGrp="1" noChangeArrowheads="1"/>
          </p:cNvSpPr>
          <p:nvPr>
            <p:ph type="title"/>
          </p:nvPr>
        </p:nvSpPr>
        <p:spPr>
          <a:xfrm>
            <a:off x="457200" y="215900"/>
            <a:ext cx="7315200" cy="1231900"/>
          </a:xfrm>
          <a:noFill/>
        </p:spPr>
        <p:txBody>
          <a:bodyPr/>
          <a:lstStyle/>
          <a:p>
            <a:r>
              <a:rPr lang="en-US" dirty="0" smtClean="0"/>
              <a:t>Disclosure of CSA Is Hard!</a:t>
            </a:r>
          </a:p>
        </p:txBody>
      </p:sp>
      <p:sp>
        <p:nvSpPr>
          <p:cNvPr id="9222" name="Line 6"/>
          <p:cNvSpPr>
            <a:spLocks noChangeShapeType="1"/>
          </p:cNvSpPr>
          <p:nvPr/>
        </p:nvSpPr>
        <p:spPr bwMode="auto">
          <a:xfrm>
            <a:off x="2133600" y="6477000"/>
            <a:ext cx="7010400" cy="0"/>
          </a:xfrm>
          <a:prstGeom prst="line">
            <a:avLst/>
          </a:prstGeom>
          <a:noFill/>
          <a:ln w="76200" cap="rnd">
            <a:solidFill>
              <a:schemeClr val="accent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49049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3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36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1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70700" cy="1600200"/>
          </a:xfrm>
        </p:spPr>
        <p:txBody>
          <a:bodyPr/>
          <a:lstStyle/>
          <a:p>
            <a:r>
              <a:rPr lang="en-US" dirty="0" smtClean="0"/>
              <a:t>Minimal Facts Interview</a:t>
            </a:r>
            <a:endParaRPr lang="en-US" dirty="0"/>
          </a:p>
        </p:txBody>
      </p:sp>
      <p:sp>
        <p:nvSpPr>
          <p:cNvPr id="25603" name="Rectangle 3"/>
          <p:cNvSpPr>
            <a:spLocks noGrp="1" noChangeArrowheads="1"/>
          </p:cNvSpPr>
          <p:nvPr>
            <p:ph type="body" idx="1"/>
          </p:nvPr>
        </p:nvSpPr>
        <p:spPr/>
        <p:txBody>
          <a:bodyPr/>
          <a:lstStyle/>
          <a:p>
            <a:r>
              <a:rPr lang="en-US" dirty="0"/>
              <a:t>Talk to the child (alone?) </a:t>
            </a:r>
          </a:p>
          <a:p>
            <a:r>
              <a:rPr lang="en-US" dirty="0"/>
              <a:t>Show interest in what child is saying</a:t>
            </a:r>
          </a:p>
          <a:p>
            <a:r>
              <a:rPr lang="en-US" dirty="0"/>
              <a:t>Use open-ended questions</a:t>
            </a:r>
          </a:p>
          <a:p>
            <a:r>
              <a:rPr lang="en-US" dirty="0"/>
              <a:t>Avoid leading questions</a:t>
            </a:r>
          </a:p>
          <a:p>
            <a:r>
              <a:rPr lang="en-US" dirty="0"/>
              <a:t>Don’t go further than you need to</a:t>
            </a:r>
          </a:p>
          <a:p>
            <a:r>
              <a:rPr lang="en-US" dirty="0"/>
              <a:t>Record your ?s &amp; child’s responses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Minimal Facts Interview </a:t>
            </a:r>
            <a:r>
              <a:rPr lang="en-US" dirty="0"/>
              <a:t>Format</a:t>
            </a:r>
          </a:p>
        </p:txBody>
      </p:sp>
      <p:sp>
        <p:nvSpPr>
          <p:cNvPr id="26627" name="Rectangle 3"/>
          <p:cNvSpPr>
            <a:spLocks noGrp="1" noChangeArrowheads="1"/>
          </p:cNvSpPr>
          <p:nvPr>
            <p:ph type="body" idx="1"/>
          </p:nvPr>
        </p:nvSpPr>
        <p:spPr/>
        <p:txBody>
          <a:bodyPr/>
          <a:lstStyle/>
          <a:p>
            <a:r>
              <a:rPr lang="en-US" dirty="0"/>
              <a:t>Introduction (you &amp; your role today)</a:t>
            </a:r>
          </a:p>
          <a:p>
            <a:r>
              <a:rPr lang="en-US" dirty="0"/>
              <a:t>Rapport</a:t>
            </a:r>
          </a:p>
          <a:p>
            <a:r>
              <a:rPr lang="en-US" dirty="0"/>
              <a:t>Transition to outcry concerns</a:t>
            </a:r>
          </a:p>
          <a:p>
            <a:r>
              <a:rPr lang="en-US" dirty="0"/>
              <a:t>Limited questioning</a:t>
            </a:r>
          </a:p>
          <a:p>
            <a:r>
              <a:rPr lang="en-US" dirty="0"/>
              <a:t>Set the stage for CFI</a:t>
            </a:r>
          </a:p>
          <a:p>
            <a:r>
              <a:rPr lang="en-US" dirty="0"/>
              <a:t>Thank child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with Teresa, age 6</a:t>
            </a:r>
            <a:endParaRPr lang="en-US" dirty="0"/>
          </a:p>
        </p:txBody>
      </p:sp>
      <p:sp>
        <p:nvSpPr>
          <p:cNvPr id="3" name="Content Placeholder 2"/>
          <p:cNvSpPr>
            <a:spLocks noGrp="1"/>
          </p:cNvSpPr>
          <p:nvPr>
            <p:ph idx="1"/>
          </p:nvPr>
        </p:nvSpPr>
        <p:spPr/>
        <p:txBody>
          <a:bodyPr/>
          <a:lstStyle/>
          <a:p>
            <a:pPr>
              <a:buNone/>
            </a:pPr>
            <a:r>
              <a:rPr lang="en-US" sz="1800" dirty="0" smtClean="0"/>
              <a:t>© Mark D. Everson, Ph.D., University of North Carolina at Chapel Hill, 1999.  Permission given to duplicate for training purposes with authorship citation.  </a:t>
            </a:r>
          </a:p>
          <a:p>
            <a:pPr>
              <a:buNone/>
            </a:pPr>
            <a:r>
              <a:rPr lang="en-US" sz="2600" dirty="0" smtClean="0"/>
              <a:t> I: Teresa, why don’t you sit here in the principal’s chair?  Is that okay?  Are you comfortable?</a:t>
            </a:r>
          </a:p>
          <a:p>
            <a:pPr>
              <a:buNone/>
            </a:pPr>
            <a:r>
              <a:rPr lang="en-US" sz="2600" dirty="0" smtClean="0"/>
              <a:t>C: [nods head]</a:t>
            </a:r>
          </a:p>
          <a:p>
            <a:pPr>
              <a:buNone/>
            </a:pPr>
            <a:r>
              <a:rPr lang="en-US" sz="2600" dirty="0" smtClean="0"/>
              <a:t>I:	You sure are a pretty girl, aren’t you?  And I bet you’re real smart, too.  [said as interviewer pulls up a chair and sits toe-to-toe with child]</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696200" cy="4419600"/>
          </a:xfrm>
        </p:spPr>
        <p:txBody>
          <a:bodyPr/>
          <a:lstStyle/>
          <a:p>
            <a:pPr>
              <a:buNone/>
            </a:pPr>
            <a:r>
              <a:rPr lang="en-US" sz="2600" dirty="0" smtClean="0"/>
              <a:t>C: [no response – avoids eye contact]</a:t>
            </a:r>
          </a:p>
          <a:p>
            <a:pPr>
              <a:buNone/>
            </a:pPr>
            <a:r>
              <a:rPr lang="en-US" sz="2600" dirty="0" smtClean="0"/>
              <a:t>I:	Well, do you know why I’m here today?</a:t>
            </a:r>
          </a:p>
          <a:p>
            <a:pPr>
              <a:buNone/>
            </a:pPr>
            <a:r>
              <a:rPr lang="en-US" sz="2600" dirty="0" smtClean="0"/>
              <a:t>C:	No.  [whispered]</a:t>
            </a:r>
          </a:p>
          <a:p>
            <a:pPr>
              <a:buNone/>
            </a:pPr>
            <a:r>
              <a:rPr lang="en-US" sz="2600" dirty="0" smtClean="0"/>
              <a:t>I:	Honey, you need to speak up for the microphone, ok?  Now, I don’t understand.  You mean your mother didn’t explain it to you?</a:t>
            </a:r>
          </a:p>
          <a:p>
            <a:pPr>
              <a:buNone/>
            </a:pPr>
            <a:r>
              <a:rPr lang="en-US" sz="2600" dirty="0" smtClean="0"/>
              <a:t>C:	[shakes head]</a:t>
            </a:r>
          </a:p>
          <a:p>
            <a:pPr>
              <a:buNone/>
            </a:pPr>
            <a:r>
              <a:rPr lang="en-US" sz="2600" dirty="0" smtClean="0"/>
              <a:t>I:	Well, it’s to talk about something very, very important.</a:t>
            </a:r>
          </a:p>
          <a:p>
            <a:pPr>
              <a:buNone/>
            </a:pPr>
            <a:r>
              <a:rPr lang="en-US" sz="2600" dirty="0" smtClean="0"/>
              <a:t>C:	[no response, makes eye contact]</a:t>
            </a:r>
          </a:p>
          <a:p>
            <a:pPr>
              <a:buNone/>
            </a:pPr>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96200" cy="5257800"/>
          </a:xfrm>
        </p:spPr>
        <p:txBody>
          <a:bodyPr/>
          <a:lstStyle/>
          <a:p>
            <a:pPr>
              <a:buNone/>
            </a:pPr>
            <a:r>
              <a:rPr lang="en-US" sz="2600" dirty="0" smtClean="0"/>
              <a:t>I: Yes, we need to talk about what you said before your father did to you.  You told your mother about some things he did that you didn’t like.  It’s my job to find out what really happened.  Do you understand what I’m saying?</a:t>
            </a:r>
          </a:p>
          <a:p>
            <a:pPr>
              <a:buNone/>
            </a:pPr>
            <a:r>
              <a:rPr lang="en-US" sz="2600" dirty="0" smtClean="0"/>
              <a:t>C: [nods head]</a:t>
            </a:r>
          </a:p>
          <a:p>
            <a:pPr>
              <a:buNone/>
            </a:pPr>
            <a:r>
              <a:rPr lang="en-US" sz="2600" dirty="0" smtClean="0"/>
              <a:t>I:	Well, what I want you to tell me is what did he do?</a:t>
            </a:r>
          </a:p>
          <a:p>
            <a:pPr>
              <a:buNone/>
            </a:pPr>
            <a:r>
              <a:rPr lang="en-US" sz="2600" dirty="0" smtClean="0"/>
              <a:t>C:	[long silence]</a:t>
            </a:r>
          </a:p>
          <a:p>
            <a:pPr>
              <a:buNone/>
            </a:pPr>
            <a:r>
              <a:rPr lang="en-US" sz="2600" dirty="0" smtClean="0"/>
              <a:t>I:	Teresa, what did your father do?</a:t>
            </a:r>
          </a:p>
          <a:p>
            <a:pPr>
              <a:buNone/>
            </a:pPr>
            <a:r>
              <a:rPr lang="en-US" sz="2600" dirty="0" smtClean="0"/>
              <a:t>C:	[long silence] He touched 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Minimal Facts Interview?</a:t>
            </a:r>
            <a:endParaRPr lang="en-US" dirty="0"/>
          </a:p>
        </p:txBody>
      </p:sp>
      <p:sp>
        <p:nvSpPr>
          <p:cNvPr id="3" name="Content Placeholder 2"/>
          <p:cNvSpPr>
            <a:spLocks noGrp="1"/>
          </p:cNvSpPr>
          <p:nvPr>
            <p:ph idx="1"/>
          </p:nvPr>
        </p:nvSpPr>
        <p:spPr>
          <a:xfrm>
            <a:off x="685800" y="1828800"/>
            <a:ext cx="7696200" cy="4343400"/>
          </a:xfrm>
        </p:spPr>
        <p:txBody>
          <a:bodyPr/>
          <a:lstStyle/>
          <a:p>
            <a:r>
              <a:rPr lang="en-US" sz="2700" b="1" dirty="0" smtClean="0"/>
              <a:t>May</a:t>
            </a:r>
            <a:r>
              <a:rPr lang="en-US" sz="2700" dirty="0" smtClean="0"/>
              <a:t> be part of First Responder Contact </a:t>
            </a:r>
          </a:p>
          <a:p>
            <a:r>
              <a:rPr lang="en-US" sz="2700" dirty="0" smtClean="0"/>
              <a:t>Named different things …</a:t>
            </a:r>
          </a:p>
          <a:p>
            <a:r>
              <a:rPr lang="en-US" sz="2700" dirty="0" smtClean="0"/>
              <a:t>Usually a </a:t>
            </a:r>
            <a:r>
              <a:rPr lang="en-US" sz="2700" b="1" dirty="0" smtClean="0"/>
              <a:t>brief</a:t>
            </a:r>
            <a:r>
              <a:rPr lang="en-US" sz="2700" dirty="0" smtClean="0"/>
              <a:t> interview with a child regarding the allegations of abuse</a:t>
            </a:r>
          </a:p>
          <a:p>
            <a:r>
              <a:rPr lang="en-US" sz="2700" b="1" dirty="0" smtClean="0"/>
              <a:t>Only</a:t>
            </a:r>
            <a:r>
              <a:rPr lang="en-US" sz="2700" dirty="0" smtClean="0"/>
              <a:t> done when required and in consultation with CPIT partner</a:t>
            </a:r>
          </a:p>
          <a:p>
            <a:r>
              <a:rPr lang="en-US" sz="2700" dirty="0" smtClean="0"/>
              <a:t>Goal:  Minimal questioning to yield information necessary for immediate 		    	    protection, investigation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96200" cy="5562600"/>
          </a:xfrm>
        </p:spPr>
        <p:txBody>
          <a:bodyPr/>
          <a:lstStyle/>
          <a:p>
            <a:pPr>
              <a:buNone/>
            </a:pPr>
            <a:r>
              <a:rPr lang="en-US" sz="2600" dirty="0" smtClean="0"/>
              <a:t>I:	Where, Teresa?</a:t>
            </a:r>
          </a:p>
          <a:p>
            <a:pPr>
              <a:buNone/>
            </a:pPr>
            <a:r>
              <a:rPr lang="en-US" sz="2600" dirty="0" smtClean="0"/>
              <a:t>C:	[no response]</a:t>
            </a:r>
          </a:p>
          <a:p>
            <a:pPr>
              <a:buNone/>
            </a:pPr>
            <a:r>
              <a:rPr lang="en-US" sz="2600" dirty="0" smtClean="0"/>
              <a:t>I:	Teresa, this is important.  Where did he touch you?</a:t>
            </a:r>
          </a:p>
          <a:p>
            <a:pPr>
              <a:buNone/>
            </a:pPr>
            <a:r>
              <a:rPr lang="en-US" sz="2600" dirty="0" smtClean="0"/>
              <a:t>C:	[no response]</a:t>
            </a:r>
          </a:p>
          <a:p>
            <a:pPr>
              <a:buNone/>
            </a:pPr>
            <a:r>
              <a:rPr lang="en-US" sz="2600" dirty="0" smtClean="0"/>
              <a:t>I: He touched you on your privates, didn’t he?</a:t>
            </a:r>
          </a:p>
          <a:p>
            <a:pPr>
              <a:buNone/>
            </a:pPr>
            <a:r>
              <a:rPr lang="en-US" sz="2600" dirty="0" smtClean="0"/>
              <a:t>C:	[no response]</a:t>
            </a:r>
          </a:p>
          <a:p>
            <a:pPr>
              <a:buNone/>
            </a:pPr>
            <a:r>
              <a:rPr lang="en-US" sz="2600" dirty="0" smtClean="0"/>
              <a:t>I: Teresa, you need to tell me the truth.  Didn’t he touch you on your privates?</a:t>
            </a:r>
          </a:p>
          <a:p>
            <a:pPr>
              <a:buNone/>
            </a:pPr>
            <a:r>
              <a:rPr lang="en-US" sz="2600" dirty="0" smtClean="0"/>
              <a:t>C:	[no response]</a:t>
            </a:r>
          </a:p>
          <a:p>
            <a:pPr>
              <a:buNone/>
            </a:pPr>
            <a:r>
              <a:rPr lang="en-US" sz="2600" dirty="0" smtClean="0"/>
              <a:t>I:	What about in the back?  You know, in your anal area?</a:t>
            </a:r>
          </a:p>
          <a:p>
            <a:pPr>
              <a:buNone/>
            </a:pPr>
            <a:endParaRPr lang="en-US" sz="2600" dirty="0" smtClean="0"/>
          </a:p>
          <a:p>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696200" cy="4495800"/>
          </a:xfrm>
        </p:spPr>
        <p:txBody>
          <a:bodyPr/>
          <a:lstStyle/>
          <a:p>
            <a:pPr>
              <a:buNone/>
            </a:pPr>
            <a:r>
              <a:rPr lang="en-US" sz="2600" dirty="0" smtClean="0"/>
              <a:t>C:	[no response – looks confused]</a:t>
            </a:r>
          </a:p>
          <a:p>
            <a:pPr>
              <a:buNone/>
            </a:pPr>
            <a:r>
              <a:rPr lang="en-US" sz="2600" dirty="0" smtClean="0"/>
              <a:t>I:	Alright, well … when did he touch you?</a:t>
            </a:r>
          </a:p>
          <a:p>
            <a:pPr>
              <a:buNone/>
            </a:pPr>
            <a:r>
              <a:rPr lang="en-US" sz="2600" dirty="0" smtClean="0"/>
              <a:t>C:	[shrug of shoulders]</a:t>
            </a:r>
          </a:p>
          <a:p>
            <a:pPr>
              <a:buNone/>
            </a:pPr>
            <a:r>
              <a:rPr lang="en-US" sz="2600" dirty="0" smtClean="0"/>
              <a:t>I:	How many times did he touch you?</a:t>
            </a:r>
          </a:p>
          <a:p>
            <a:pPr>
              <a:buNone/>
            </a:pPr>
            <a:r>
              <a:rPr lang="en-US" sz="2600" dirty="0" smtClean="0"/>
              <a:t>C:	[shrug of shoulders]</a:t>
            </a:r>
          </a:p>
          <a:p>
            <a:pPr>
              <a:buNone/>
            </a:pPr>
            <a:r>
              <a:rPr lang="en-US" sz="2600" dirty="0" smtClean="0"/>
              <a:t>I:	I know this is hard, but it’s very, very important.  I can’t keep you safe unless you tell me what he did.</a:t>
            </a:r>
          </a:p>
          <a:p>
            <a:pPr>
              <a:buNone/>
            </a:pPr>
            <a:r>
              <a:rPr lang="en-US" sz="2600" dirty="0" smtClean="0"/>
              <a:t>I:	Teresa, how many times did your father hurt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696200" cy="4191000"/>
          </a:xfrm>
        </p:spPr>
        <p:txBody>
          <a:bodyPr/>
          <a:lstStyle/>
          <a:p>
            <a:pPr>
              <a:buNone/>
            </a:pPr>
            <a:r>
              <a:rPr lang="en-US" sz="2600" dirty="0" smtClean="0"/>
              <a:t>C:	[long silence – rubs eyes as if to cry]</a:t>
            </a:r>
          </a:p>
          <a:p>
            <a:pPr>
              <a:buNone/>
            </a:pPr>
            <a:r>
              <a:rPr lang="en-US" sz="2600" dirty="0" smtClean="0"/>
              <a:t>I:	Well, honey, I guess you’re kind of embarrassed about what happened.  I probably would be, too, if it happened to me.  Why don’t you just go back to your class?  Maybe recess isn’t over yet.  I’m going to have to come back again, but I’m going to ask the principal to make sure you have your thinking cap on next time.</a:t>
            </a:r>
          </a:p>
          <a:p>
            <a:endParaRPr 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Introduction</a:t>
            </a:r>
          </a:p>
        </p:txBody>
      </p:sp>
      <p:sp>
        <p:nvSpPr>
          <p:cNvPr id="27651" name="Rectangle 3"/>
          <p:cNvSpPr>
            <a:spLocks noGrp="1" noChangeArrowheads="1"/>
          </p:cNvSpPr>
          <p:nvPr>
            <p:ph type="body" idx="1"/>
          </p:nvPr>
        </p:nvSpPr>
        <p:spPr/>
        <p:txBody>
          <a:bodyPr/>
          <a:lstStyle/>
          <a:p>
            <a:pPr>
              <a:lnSpc>
                <a:spcPct val="90000"/>
              </a:lnSpc>
            </a:pPr>
            <a:r>
              <a:rPr lang="en-US" dirty="0"/>
              <a:t>Name</a:t>
            </a:r>
          </a:p>
          <a:p>
            <a:pPr>
              <a:lnSpc>
                <a:spcPct val="90000"/>
              </a:lnSpc>
            </a:pPr>
            <a:r>
              <a:rPr lang="en-US" dirty="0"/>
              <a:t>Profession (in child’s terms)</a:t>
            </a:r>
          </a:p>
          <a:p>
            <a:pPr>
              <a:lnSpc>
                <a:spcPct val="90000"/>
              </a:lnSpc>
            </a:pPr>
            <a:r>
              <a:rPr lang="en-US" dirty="0"/>
              <a:t>“I talk to kids about things that have happened to them.”</a:t>
            </a:r>
          </a:p>
          <a:p>
            <a:pPr>
              <a:lnSpc>
                <a:spcPct val="90000"/>
              </a:lnSpc>
            </a:pPr>
            <a:r>
              <a:rPr lang="en-US" dirty="0"/>
              <a:t>“I talk to kids to find out how they are doing/if things are okay/if they are safe.”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Rapport</a:t>
            </a:r>
          </a:p>
        </p:txBody>
      </p:sp>
      <p:sp>
        <p:nvSpPr>
          <p:cNvPr id="28675" name="Rectangle 3"/>
          <p:cNvSpPr>
            <a:spLocks noGrp="1" noChangeArrowheads="1"/>
          </p:cNvSpPr>
          <p:nvPr>
            <p:ph type="body" idx="1"/>
          </p:nvPr>
        </p:nvSpPr>
        <p:spPr/>
        <p:txBody>
          <a:bodyPr/>
          <a:lstStyle/>
          <a:p>
            <a:r>
              <a:rPr lang="en-US" sz="2800" dirty="0"/>
              <a:t>Talk about everyday things &amp; topics that interest the child</a:t>
            </a:r>
          </a:p>
          <a:p>
            <a:r>
              <a:rPr lang="en-US" sz="2800" dirty="0"/>
              <a:t>Show interest in what child has to </a:t>
            </a:r>
            <a:r>
              <a:rPr lang="en-US" sz="2800" dirty="0" smtClean="0"/>
              <a:t>say</a:t>
            </a:r>
          </a:p>
          <a:p>
            <a:r>
              <a:rPr lang="en-US" sz="2800" dirty="0" smtClean="0"/>
              <a:t>Ask a child to tell you “everything” …</a:t>
            </a:r>
            <a:endParaRPr lang="en-US" sz="2800" dirty="0"/>
          </a:p>
          <a:p>
            <a:r>
              <a:rPr lang="en-US" sz="2800" dirty="0" smtClean="0"/>
              <a:t>Brainstorm rapport-building topics for … 3-year-old, 8-year-old, 15-year-old</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r_Wars_three_year_old.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457200" y="304800"/>
            <a:ext cx="7315200" cy="4876800"/>
          </a:xfrm>
        </p:spPr>
      </p:pic>
    </p:spTree>
    <p:extLst>
      <p:ext uri="{BB962C8B-B14F-4D97-AF65-F5344CB8AC3E}">
        <p14:creationId xmlns:p14="http://schemas.microsoft.com/office/powerpoint/2010/main" val="787873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870700" cy="762000"/>
          </a:xfrm>
        </p:spPr>
        <p:txBody>
          <a:bodyPr/>
          <a:lstStyle/>
          <a:p>
            <a:r>
              <a:rPr lang="en-US" dirty="0" smtClean="0"/>
              <a:t>Rapport</a:t>
            </a:r>
            <a:endParaRPr lang="en-US" dirty="0"/>
          </a:p>
        </p:txBody>
      </p:sp>
      <p:pic>
        <p:nvPicPr>
          <p:cNvPr id="4" name="Picture 2" descr="E:\Documents\Talking to Kids Training\shirleynson scho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412" y="1447800"/>
            <a:ext cx="835098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57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Rapport</a:t>
            </a:r>
            <a:endParaRPr lang="en-US" dirty="0"/>
          </a:p>
        </p:txBody>
      </p:sp>
      <p:sp>
        <p:nvSpPr>
          <p:cNvPr id="3" name="Content Placeholder 2"/>
          <p:cNvSpPr>
            <a:spLocks noGrp="1"/>
          </p:cNvSpPr>
          <p:nvPr>
            <p:ph idx="1"/>
          </p:nvPr>
        </p:nvSpPr>
        <p:spPr/>
        <p:txBody>
          <a:bodyPr/>
          <a:lstStyle/>
          <a:p>
            <a:r>
              <a:rPr lang="en-US" dirty="0" smtClean="0"/>
              <a:t>Brainstorm things you should NOT do during rapport building/interviewing … </a:t>
            </a:r>
            <a:r>
              <a:rPr lang="en-US" dirty="0"/>
              <a:t>3-year-old, 8-year-old, 15-year-old</a:t>
            </a:r>
          </a:p>
        </p:txBody>
      </p:sp>
    </p:spTree>
    <p:extLst>
      <p:ext uri="{BB962C8B-B14F-4D97-AF65-F5344CB8AC3E}">
        <p14:creationId xmlns:p14="http://schemas.microsoft.com/office/powerpoint/2010/main" val="1017107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lang="en-US" sz="2800" b="1" dirty="0" smtClean="0"/>
              <a:t>Use vague, open-ended questions </a:t>
            </a:r>
            <a:r>
              <a:rPr lang="en-US" sz="2800" dirty="0" smtClean="0"/>
              <a:t>(*Adapted from NICHD script)</a:t>
            </a:r>
          </a:p>
          <a:p>
            <a:pPr eaLnBrk="1" hangingPunct="1">
              <a:lnSpc>
                <a:spcPct val="90000"/>
              </a:lnSpc>
              <a:defRPr/>
            </a:pPr>
            <a:r>
              <a:rPr lang="en-US" sz="2800" dirty="0" smtClean="0"/>
              <a:t>Following questions are most effective with children who have already disclosed.</a:t>
            </a:r>
          </a:p>
          <a:p>
            <a:pPr eaLnBrk="1" hangingPunct="1">
              <a:lnSpc>
                <a:spcPct val="90000"/>
              </a:lnSpc>
              <a:defRPr/>
            </a:pPr>
            <a:r>
              <a:rPr lang="en-US" sz="2800" dirty="0" smtClean="0"/>
              <a:t>Questions are listed from most vague to more specific.  </a:t>
            </a:r>
          </a:p>
          <a:p>
            <a:pPr eaLnBrk="1" hangingPunct="1">
              <a:lnSpc>
                <a:spcPct val="90000"/>
              </a:lnSpc>
              <a:defRPr/>
            </a:pPr>
            <a:r>
              <a:rPr lang="en-US" sz="2800" dirty="0" smtClean="0"/>
              <a:t>Questions may be less effective when children have not made disclosure and with very young children</a:t>
            </a:r>
          </a:p>
        </p:txBody>
      </p:sp>
      <p:sp>
        <p:nvSpPr>
          <p:cNvPr id="17412" name="Rectangle 4"/>
          <p:cNvSpPr>
            <a:spLocks noChangeArrowheads="1"/>
          </p:cNvSpPr>
          <p:nvPr/>
        </p:nvSpPr>
        <p:spPr bwMode="auto">
          <a:xfrm>
            <a:off x="685800" y="274638"/>
            <a:ext cx="8458200" cy="1143000"/>
          </a:xfrm>
          <a:prstGeom prst="rect">
            <a:avLst/>
          </a:prstGeom>
          <a:noFill/>
          <a:ln w="9525">
            <a:noFill/>
            <a:miter lim="800000"/>
            <a:headEnd/>
            <a:tailEnd/>
          </a:ln>
          <a:effectLst/>
        </p:spPr>
        <p:txBody>
          <a:bodyPr anchor="ctr"/>
          <a:lstStyle/>
          <a:p>
            <a:pPr eaLnBrk="1" hangingPunct="1">
              <a:defRPr/>
            </a:pPr>
            <a:r>
              <a:rPr lang="en-US" sz="3600" dirty="0" smtClean="0">
                <a:latin typeface="+mj-lt"/>
              </a:rPr>
              <a:t>Transition </a:t>
            </a:r>
            <a:r>
              <a:rPr lang="en-US" sz="3600" dirty="0">
                <a:latin typeface="+mj-lt"/>
              </a:rPr>
              <a:t>to Topic of Concern:  </a:t>
            </a:r>
            <a:br>
              <a:rPr lang="en-US" sz="3600" dirty="0">
                <a:latin typeface="+mj-lt"/>
              </a:rPr>
            </a:br>
            <a:r>
              <a:rPr lang="en-US" sz="3600" dirty="0">
                <a:latin typeface="+mj-lt"/>
              </a:rPr>
              <a:t>General Guidelines</a:t>
            </a:r>
          </a:p>
        </p:txBody>
      </p:sp>
    </p:spTree>
    <p:extLst>
      <p:ext uri="{BB962C8B-B14F-4D97-AF65-F5344CB8AC3E}">
        <p14:creationId xmlns:p14="http://schemas.microsoft.com/office/powerpoint/2010/main" val="3603277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6870700" cy="914400"/>
          </a:xfrm>
        </p:spPr>
        <p:txBody>
          <a:bodyPr/>
          <a:lstStyle/>
          <a:p>
            <a:r>
              <a:rPr lang="en-US" sz="3800" dirty="0" smtClean="0"/>
              <a:t>Transition Questions</a:t>
            </a:r>
            <a:endParaRPr lang="en-US" sz="3800" dirty="0"/>
          </a:p>
        </p:txBody>
      </p:sp>
      <p:sp>
        <p:nvSpPr>
          <p:cNvPr id="30723" name="Rectangle 3"/>
          <p:cNvSpPr>
            <a:spLocks noGrp="1" noChangeArrowheads="1"/>
          </p:cNvSpPr>
          <p:nvPr>
            <p:ph type="body" idx="1"/>
          </p:nvPr>
        </p:nvSpPr>
        <p:spPr>
          <a:xfrm>
            <a:off x="685800" y="1219200"/>
            <a:ext cx="7696200" cy="4648200"/>
          </a:xfrm>
        </p:spPr>
        <p:txBody>
          <a:bodyPr/>
          <a:lstStyle/>
          <a:p>
            <a:r>
              <a:rPr lang="en-US" sz="2400" dirty="0"/>
              <a:t>Do you know why am I here today</a:t>
            </a:r>
            <a:r>
              <a:rPr lang="en-US" sz="2400" dirty="0" smtClean="0"/>
              <a:t>?</a:t>
            </a:r>
          </a:p>
          <a:p>
            <a:r>
              <a:rPr lang="en-US" sz="2400" dirty="0"/>
              <a:t>What did your Mom/Dad/teacher </a:t>
            </a:r>
            <a:r>
              <a:rPr lang="en-US" sz="2400" dirty="0" smtClean="0"/>
              <a:t>(whomever </a:t>
            </a:r>
            <a:r>
              <a:rPr lang="en-US" sz="2400" dirty="0"/>
              <a:t>brought them to </a:t>
            </a:r>
            <a:r>
              <a:rPr lang="en-US" sz="2400" dirty="0" smtClean="0"/>
              <a:t>you) </a:t>
            </a:r>
            <a:r>
              <a:rPr lang="en-US" sz="2400" dirty="0"/>
              <a:t>say about coming </a:t>
            </a:r>
            <a:r>
              <a:rPr lang="en-US" sz="2400" dirty="0" smtClean="0"/>
              <a:t>here/me </a:t>
            </a:r>
            <a:r>
              <a:rPr lang="en-US" sz="2400" dirty="0"/>
              <a:t>coming here today</a:t>
            </a:r>
            <a:r>
              <a:rPr lang="en-US" sz="2400" dirty="0" smtClean="0"/>
              <a:t>?</a:t>
            </a:r>
            <a:endParaRPr lang="en-US" sz="2400" dirty="0"/>
          </a:p>
          <a:p>
            <a:r>
              <a:rPr lang="en-US" sz="2400" dirty="0" smtClean="0"/>
              <a:t>What </a:t>
            </a:r>
            <a:r>
              <a:rPr lang="en-US" sz="2400" dirty="0"/>
              <a:t>did you tell …?</a:t>
            </a:r>
          </a:p>
          <a:p>
            <a:r>
              <a:rPr lang="en-US" sz="2400" dirty="0"/>
              <a:t>Has something happened to you</a:t>
            </a:r>
            <a:r>
              <a:rPr lang="en-US" sz="2400" dirty="0" smtClean="0"/>
              <a:t>?</a:t>
            </a:r>
          </a:p>
          <a:p>
            <a:r>
              <a:rPr lang="en-US" sz="2400" dirty="0" smtClean="0"/>
              <a:t>Has something happened that we need to talk about?</a:t>
            </a:r>
          </a:p>
          <a:p>
            <a:r>
              <a:rPr lang="en-US" sz="2400" dirty="0" smtClean="0"/>
              <a:t>I heard that someone is worried that something may have happened …</a:t>
            </a:r>
          </a:p>
          <a:p>
            <a:r>
              <a:rPr lang="en-US" sz="2400" dirty="0" smtClean="0"/>
              <a:t>        I heard someone may have bothered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ISN’T a Minimal Facts Interview?</a:t>
            </a:r>
            <a:endParaRPr lang="en-US" dirty="0"/>
          </a:p>
        </p:txBody>
      </p:sp>
      <p:sp>
        <p:nvSpPr>
          <p:cNvPr id="3" name="Content Placeholder 2"/>
          <p:cNvSpPr>
            <a:spLocks noGrp="1"/>
          </p:cNvSpPr>
          <p:nvPr>
            <p:ph idx="1"/>
          </p:nvPr>
        </p:nvSpPr>
        <p:spPr/>
        <p:txBody>
          <a:bodyPr/>
          <a:lstStyle/>
          <a:p>
            <a:r>
              <a:rPr lang="en-US" dirty="0" smtClean="0"/>
              <a:t>A way to “check” to see if a referral is valid before scheduling a forensic interview</a:t>
            </a:r>
          </a:p>
          <a:p>
            <a:r>
              <a:rPr lang="en-US" dirty="0" smtClean="0"/>
              <a:t>A complete exploration of all events of sexual abuse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nchorCtr="0"/>
          <a:lstStyle/>
          <a:p>
            <a:pPr algn="l" eaLnBrk="1" hangingPunct="1">
              <a:defRPr/>
            </a:pPr>
            <a:r>
              <a:rPr lang="en-US" sz="3600" dirty="0" smtClean="0"/>
              <a:t>Shifting to Topic of Concern:  </a:t>
            </a:r>
            <a:br>
              <a:rPr lang="en-US" sz="3600" dirty="0" smtClean="0"/>
            </a:br>
            <a:r>
              <a:rPr lang="en-US" sz="3600" dirty="0" smtClean="0"/>
              <a:t>Other Strategies</a:t>
            </a:r>
          </a:p>
        </p:txBody>
      </p:sp>
      <p:sp>
        <p:nvSpPr>
          <p:cNvPr id="25605" name="Rectangle 5"/>
          <p:cNvSpPr>
            <a:spLocks noGrp="1" noChangeArrowheads="1"/>
          </p:cNvSpPr>
          <p:nvPr>
            <p:ph type="body" idx="1"/>
          </p:nvPr>
        </p:nvSpPr>
        <p:spPr/>
        <p:txBody>
          <a:bodyPr/>
          <a:lstStyle/>
          <a:p>
            <a:pPr eaLnBrk="1" hangingPunct="1">
              <a:defRPr/>
            </a:pPr>
            <a:r>
              <a:rPr lang="en-US" sz="2800" dirty="0" smtClean="0"/>
              <a:t>Questions about care routines (if appropriate to context of allegation)</a:t>
            </a:r>
          </a:p>
          <a:p>
            <a:pPr lvl="1">
              <a:defRPr/>
            </a:pPr>
            <a:r>
              <a:rPr lang="en-US" sz="2400" dirty="0" smtClean="0"/>
              <a:t>What do you do before you go to bed?</a:t>
            </a:r>
          </a:p>
          <a:p>
            <a:pPr lvl="1">
              <a:defRPr/>
            </a:pPr>
            <a:r>
              <a:rPr lang="en-US" sz="2400" dirty="0" smtClean="0"/>
              <a:t>Who gives you a bath?</a:t>
            </a:r>
          </a:p>
          <a:p>
            <a:pPr lvl="1">
              <a:defRPr/>
            </a:pPr>
            <a:r>
              <a:rPr lang="en-US" sz="2400" dirty="0" smtClean="0"/>
              <a:t>Who tucks you into bed?</a:t>
            </a:r>
          </a:p>
          <a:p>
            <a:pPr lvl="1">
              <a:defRPr/>
            </a:pPr>
            <a:r>
              <a:rPr lang="en-US" sz="2400" dirty="0" smtClean="0"/>
              <a:t>Who picks out your clothes?</a:t>
            </a:r>
          </a:p>
          <a:p>
            <a:pPr lvl="1">
              <a:defRPr/>
            </a:pPr>
            <a:r>
              <a:rPr lang="en-US" sz="2400" dirty="0" smtClean="0"/>
              <a:t>Who watches you when your Mom and Dad are not home?</a:t>
            </a:r>
          </a:p>
          <a:p>
            <a:pPr eaLnBrk="1" hangingPunct="1">
              <a:defRPr/>
            </a:pPr>
            <a:r>
              <a:rPr lang="en-US" sz="2800" dirty="0" smtClean="0"/>
              <a:t>        … Tell me all about that.</a:t>
            </a:r>
          </a:p>
          <a:p>
            <a:pPr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21824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eaLnBrk="1" hangingPunct="1">
              <a:defRPr/>
            </a:pPr>
            <a:r>
              <a:rPr lang="en-US" sz="2400" dirty="0" smtClean="0"/>
              <a:t>Ask about things they like about, don’t like about, and do with family members, friends, caregivers.  </a:t>
            </a:r>
          </a:p>
          <a:p>
            <a:pPr lvl="1" eaLnBrk="1" hangingPunct="1">
              <a:defRPr/>
            </a:pPr>
            <a:r>
              <a:rPr lang="en-US" sz="2400" dirty="0" smtClean="0"/>
              <a:t>Be sure to remain balanced; do NOT ask only about the alleged perpetrator, and do NOT ask only negative things.  </a:t>
            </a:r>
          </a:p>
          <a:p>
            <a:pPr lvl="1" eaLnBrk="1" hangingPunct="1">
              <a:defRPr/>
            </a:pPr>
            <a:r>
              <a:rPr lang="en-US" sz="2400" dirty="0" smtClean="0"/>
              <a:t>Tell me something you like about your Mom.  Tell me something you don’t like about your Mom.</a:t>
            </a:r>
          </a:p>
          <a:p>
            <a:pPr lvl="1" eaLnBrk="1" hangingPunct="1">
              <a:defRPr/>
            </a:pPr>
            <a:r>
              <a:rPr lang="en-US" sz="2400" dirty="0" smtClean="0"/>
              <a:t>Tell me some things you do with your Dad.</a:t>
            </a:r>
          </a:p>
        </p:txBody>
      </p:sp>
      <p:sp>
        <p:nvSpPr>
          <p:cNvPr id="26628" name="Rectangle 4"/>
          <p:cNvSpPr>
            <a:spLocks noGrp="1" noChangeArrowheads="1"/>
          </p:cNvSpPr>
          <p:nvPr>
            <p:ph type="title"/>
          </p:nvPr>
        </p:nvSpPr>
        <p:spPr/>
        <p:txBody>
          <a:bodyPr anchorCtr="0"/>
          <a:lstStyle/>
          <a:p>
            <a:pPr algn="l" eaLnBrk="1" hangingPunct="1">
              <a:defRPr/>
            </a:pPr>
            <a:r>
              <a:rPr lang="en-US" sz="3600" dirty="0"/>
              <a:t>Shifting to Topic of Concern:  </a:t>
            </a:r>
            <a:br>
              <a:rPr lang="en-US" sz="3600" dirty="0"/>
            </a:br>
            <a:r>
              <a:rPr lang="en-US" sz="3600" dirty="0"/>
              <a:t>Other Strategies</a:t>
            </a:r>
            <a:endParaRPr lang="en-US" sz="3600" dirty="0" smtClean="0">
              <a:latin typeface="Impact" pitchFamily="34" charset="0"/>
            </a:endParaRPr>
          </a:p>
        </p:txBody>
      </p:sp>
    </p:spTree>
    <p:extLst>
      <p:ext uri="{BB962C8B-B14F-4D97-AF65-F5344CB8AC3E}">
        <p14:creationId xmlns:p14="http://schemas.microsoft.com/office/powerpoint/2010/main" val="41800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6870700" cy="1600200"/>
          </a:xfrm>
        </p:spPr>
        <p:txBody>
          <a:bodyPr/>
          <a:lstStyle/>
          <a:p>
            <a:r>
              <a:rPr lang="en-US" dirty="0" smtClean="0"/>
              <a:t>Child Said “Something Happened” …</a:t>
            </a:r>
            <a:endParaRPr lang="en-US" dirty="0"/>
          </a:p>
        </p:txBody>
      </p:sp>
      <p:sp>
        <p:nvSpPr>
          <p:cNvPr id="3" name="Content Placeholder 2"/>
          <p:cNvSpPr>
            <a:spLocks noGrp="1"/>
          </p:cNvSpPr>
          <p:nvPr>
            <p:ph idx="1"/>
          </p:nvPr>
        </p:nvSpPr>
        <p:spPr>
          <a:xfrm>
            <a:off x="685800" y="3048000"/>
            <a:ext cx="7696200" cy="2438400"/>
          </a:xfrm>
        </p:spPr>
        <p:txBody>
          <a:bodyPr/>
          <a:lstStyle/>
          <a:p>
            <a:pPr algn="ctr">
              <a:buNone/>
            </a:pPr>
            <a:r>
              <a:rPr lang="en-US" dirty="0" smtClean="0"/>
              <a:t>… Now what?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Simple </a:t>
            </a:r>
            <a:r>
              <a:rPr lang="en-US" dirty="0"/>
              <a:t>Questions about </a:t>
            </a:r>
            <a:r>
              <a:rPr lang="en-US" dirty="0" smtClean="0"/>
              <a:t>Disclosure</a:t>
            </a:r>
            <a:endParaRPr lang="en-US" dirty="0"/>
          </a:p>
        </p:txBody>
      </p:sp>
      <p:sp>
        <p:nvSpPr>
          <p:cNvPr id="32771" name="Rectangle 3"/>
          <p:cNvSpPr>
            <a:spLocks noGrp="1" noChangeArrowheads="1"/>
          </p:cNvSpPr>
          <p:nvPr>
            <p:ph type="body" idx="1"/>
          </p:nvPr>
        </p:nvSpPr>
        <p:spPr>
          <a:xfrm>
            <a:off x="685800" y="1828800"/>
            <a:ext cx="7696200" cy="4267200"/>
          </a:xfrm>
        </p:spPr>
        <p:txBody>
          <a:bodyPr/>
          <a:lstStyle/>
          <a:p>
            <a:r>
              <a:rPr lang="en-US" dirty="0"/>
              <a:t>What happened</a:t>
            </a:r>
            <a:r>
              <a:rPr lang="en-US" dirty="0" smtClean="0"/>
              <a:t>?</a:t>
            </a:r>
          </a:p>
          <a:p>
            <a:pPr lvl="1"/>
            <a:r>
              <a:rPr lang="en-US" dirty="0" smtClean="0"/>
              <a:t>What touched your body?  Where?  How?</a:t>
            </a:r>
          </a:p>
          <a:p>
            <a:pPr lvl="1"/>
            <a:r>
              <a:rPr lang="en-US" dirty="0" smtClean="0"/>
              <a:t>How did it feel to your body?</a:t>
            </a:r>
          </a:p>
          <a:p>
            <a:pPr lvl="1"/>
            <a:r>
              <a:rPr lang="en-US" dirty="0" smtClean="0"/>
              <a:t>What did/do you notice about your body?</a:t>
            </a:r>
          </a:p>
          <a:p>
            <a:r>
              <a:rPr lang="en-US" dirty="0" smtClean="0"/>
              <a:t>Who </a:t>
            </a:r>
            <a:r>
              <a:rPr lang="en-US" dirty="0"/>
              <a:t>did this?</a:t>
            </a:r>
          </a:p>
          <a:p>
            <a:pPr>
              <a:buFontTx/>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Questions about Disclosure</a:t>
            </a:r>
            <a:endParaRPr lang="en-US" dirty="0"/>
          </a:p>
        </p:txBody>
      </p:sp>
      <p:sp>
        <p:nvSpPr>
          <p:cNvPr id="3" name="Content Placeholder 2"/>
          <p:cNvSpPr>
            <a:spLocks noGrp="1"/>
          </p:cNvSpPr>
          <p:nvPr>
            <p:ph idx="1"/>
          </p:nvPr>
        </p:nvSpPr>
        <p:spPr/>
        <p:txBody>
          <a:bodyPr/>
          <a:lstStyle/>
          <a:p>
            <a:r>
              <a:rPr lang="en-US" dirty="0" smtClean="0"/>
              <a:t>Where did it happen? 	</a:t>
            </a:r>
          </a:p>
          <a:p>
            <a:r>
              <a:rPr lang="en-US" dirty="0" smtClean="0"/>
              <a:t>Anyone else there? </a:t>
            </a:r>
          </a:p>
          <a:p>
            <a:r>
              <a:rPr lang="en-US" dirty="0" smtClean="0"/>
              <a:t>When did it happen? </a:t>
            </a:r>
          </a:p>
          <a:p>
            <a:pPr lvl="1"/>
            <a:r>
              <a:rPr lang="en-US" dirty="0" smtClean="0"/>
              <a:t>Time is VERY DIFFICULT for children and adults to relate</a:t>
            </a:r>
          </a:p>
          <a:p>
            <a:r>
              <a:rPr lang="en-US" dirty="0" smtClean="0"/>
              <a:t>Who do you feel safe with?</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Information &amp; Preparation</a:t>
            </a:r>
          </a:p>
        </p:txBody>
      </p:sp>
      <p:sp>
        <p:nvSpPr>
          <p:cNvPr id="33795" name="Rectangle 3"/>
          <p:cNvSpPr>
            <a:spLocks noGrp="1" noChangeArrowheads="1"/>
          </p:cNvSpPr>
          <p:nvPr>
            <p:ph type="body" idx="1"/>
          </p:nvPr>
        </p:nvSpPr>
        <p:spPr/>
        <p:txBody>
          <a:bodyPr/>
          <a:lstStyle/>
          <a:p>
            <a:r>
              <a:rPr lang="en-US" dirty="0"/>
              <a:t>What happens next</a:t>
            </a:r>
          </a:p>
          <a:p>
            <a:r>
              <a:rPr lang="en-US" dirty="0"/>
              <a:t>Age appropriate description of CAC</a:t>
            </a:r>
          </a:p>
          <a:p>
            <a:r>
              <a:rPr lang="en-US" dirty="0"/>
              <a:t>Answer questions</a:t>
            </a:r>
          </a:p>
          <a:p>
            <a:r>
              <a:rPr lang="en-US" dirty="0"/>
              <a:t>Address concerns</a:t>
            </a:r>
          </a:p>
          <a:p>
            <a:r>
              <a:rPr lang="en-US" dirty="0"/>
              <a:t>Thank child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Contact Follow-up</a:t>
            </a:r>
          </a:p>
        </p:txBody>
      </p:sp>
      <p:sp>
        <p:nvSpPr>
          <p:cNvPr id="100355" name="Rectangle 3"/>
          <p:cNvSpPr>
            <a:spLocks noGrp="1" noChangeArrowheads="1"/>
          </p:cNvSpPr>
          <p:nvPr>
            <p:ph type="body" idx="1"/>
          </p:nvPr>
        </p:nvSpPr>
        <p:spPr/>
        <p:txBody>
          <a:bodyPr/>
          <a:lstStyle/>
          <a:p>
            <a:r>
              <a:rPr lang="en-US" dirty="0"/>
              <a:t>Record all information collected</a:t>
            </a:r>
          </a:p>
          <a:p>
            <a:r>
              <a:rPr lang="en-US" dirty="0"/>
              <a:t>Record all statements by the child verbatim </a:t>
            </a:r>
          </a:p>
          <a:p>
            <a:r>
              <a:rPr lang="en-US" dirty="0" smtClean="0"/>
              <a:t>Follow </a:t>
            </a:r>
            <a:r>
              <a:rPr lang="en-US" dirty="0"/>
              <a:t>MDT protocol for referral and follow-up</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an Interview:</a:t>
            </a:r>
            <a:endParaRPr lang="en-US" dirty="0"/>
          </a:p>
        </p:txBody>
      </p:sp>
      <p:sp>
        <p:nvSpPr>
          <p:cNvPr id="3" name="Content Placeholder 2"/>
          <p:cNvSpPr>
            <a:spLocks noGrp="1"/>
          </p:cNvSpPr>
          <p:nvPr>
            <p:ph idx="1"/>
          </p:nvPr>
        </p:nvSpPr>
        <p:spPr>
          <a:xfrm>
            <a:off x="685800" y="2133600"/>
            <a:ext cx="7696200" cy="3352800"/>
          </a:xfrm>
        </p:spPr>
        <p:txBody>
          <a:bodyPr/>
          <a:lstStyle/>
          <a:p>
            <a:r>
              <a:rPr lang="en-US" dirty="0" smtClean="0"/>
              <a:t>When is enough, enough?</a:t>
            </a:r>
            <a:endParaRPr lang="en-US" dirty="0"/>
          </a:p>
        </p:txBody>
      </p:sp>
    </p:spTree>
    <p:extLst>
      <p:ext uri="{BB962C8B-B14F-4D97-AF65-F5344CB8AC3E}">
        <p14:creationId xmlns:p14="http://schemas.microsoft.com/office/powerpoint/2010/main" val="2053227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p:txBody>
          <a:bodyPr/>
          <a:lstStyle/>
          <a:p>
            <a:pPr algn="ctr">
              <a:buFontTx/>
              <a:buNone/>
            </a:pPr>
            <a:r>
              <a:rPr lang="en-US" sz="2000" dirty="0"/>
              <a:t>This presentation was developed by </a:t>
            </a:r>
          </a:p>
          <a:p>
            <a:pPr algn="ctr">
              <a:buFontTx/>
              <a:buNone/>
            </a:pPr>
            <a:r>
              <a:rPr lang="en-US" sz="2000" dirty="0"/>
              <a:t>Linda Cordisco Steele</a:t>
            </a:r>
          </a:p>
          <a:p>
            <a:pPr algn="ctr">
              <a:buFontTx/>
              <a:buNone/>
            </a:pPr>
            <a:endParaRPr lang="en-US" sz="2000" dirty="0"/>
          </a:p>
          <a:p>
            <a:pPr algn="ctr">
              <a:buFontTx/>
              <a:buNone/>
            </a:pPr>
            <a:r>
              <a:rPr lang="en-US" sz="2000" dirty="0"/>
              <a:t>Funded by the </a:t>
            </a:r>
          </a:p>
          <a:p>
            <a:pPr algn="ctr">
              <a:buFontTx/>
              <a:buNone/>
            </a:pPr>
            <a:r>
              <a:rPr lang="en-US" sz="2000" dirty="0"/>
              <a:t>Southern Regional CAC a program of The National </a:t>
            </a:r>
          </a:p>
          <a:p>
            <a:pPr algn="ctr">
              <a:buFontTx/>
              <a:buNone/>
            </a:pPr>
            <a:r>
              <a:rPr lang="en-US" sz="2000" dirty="0"/>
              <a:t>Children’s Advocacy Center</a:t>
            </a:r>
          </a:p>
          <a:p>
            <a:pPr algn="ctr">
              <a:buFontTx/>
              <a:buNone/>
            </a:pPr>
            <a:r>
              <a:rPr lang="en-US" sz="2000" dirty="0"/>
              <a:t>Huntsville, Alabama</a:t>
            </a:r>
          </a:p>
          <a:p>
            <a:pPr algn="ctr">
              <a:buFontTx/>
              <a:buNone/>
            </a:pPr>
            <a:endParaRPr lang="en-US" sz="2000" dirty="0"/>
          </a:p>
          <a:p>
            <a:pPr algn="ctr">
              <a:buFontTx/>
              <a:buNone/>
            </a:pPr>
            <a:r>
              <a:rPr lang="en-US" sz="2000" dirty="0"/>
              <a:t>Feel free to photocopy and distribute this information with the above statement.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 of a Minimal Facts Interview?</a:t>
            </a:r>
            <a:endParaRPr lang="en-US" dirty="0"/>
          </a:p>
        </p:txBody>
      </p:sp>
      <p:sp>
        <p:nvSpPr>
          <p:cNvPr id="3" name="Content Placeholder 2"/>
          <p:cNvSpPr>
            <a:spLocks noGrp="1"/>
          </p:cNvSpPr>
          <p:nvPr>
            <p:ph idx="1"/>
          </p:nvPr>
        </p:nvSpPr>
        <p:spPr/>
        <p:txBody>
          <a:bodyPr/>
          <a:lstStyle/>
          <a:p>
            <a:r>
              <a:rPr lang="en-US" dirty="0" smtClean="0"/>
              <a:t>Determine if the child is disclosing abuse</a:t>
            </a:r>
          </a:p>
          <a:p>
            <a:r>
              <a:rPr lang="en-US" dirty="0" smtClean="0"/>
              <a:t>Get some necessary information about the abuse directly from the child</a:t>
            </a:r>
          </a:p>
        </p:txBody>
      </p:sp>
    </p:spTree>
    <p:extLst>
      <p:ext uri="{BB962C8B-B14F-4D97-AF65-F5344CB8AC3E}">
        <p14:creationId xmlns:p14="http://schemas.microsoft.com/office/powerpoint/2010/main" val="25765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Hope to Avoid?</a:t>
            </a:r>
            <a:endParaRPr lang="en-US" dirty="0"/>
          </a:p>
        </p:txBody>
      </p:sp>
      <p:sp>
        <p:nvSpPr>
          <p:cNvPr id="3" name="Content Placeholder 2"/>
          <p:cNvSpPr>
            <a:spLocks noGrp="1"/>
          </p:cNvSpPr>
          <p:nvPr>
            <p:ph idx="1"/>
          </p:nvPr>
        </p:nvSpPr>
        <p:spPr/>
        <p:txBody>
          <a:bodyPr/>
          <a:lstStyle/>
          <a:p>
            <a:r>
              <a:rPr lang="en-US" dirty="0" smtClean="0"/>
              <a:t>A child who has been abused denying that abuse</a:t>
            </a:r>
          </a:p>
          <a:p>
            <a:r>
              <a:rPr lang="en-US" dirty="0" smtClean="0"/>
              <a:t>Fear/shame/child development/ other concerns preventing a child victim from disclosing true abuse</a:t>
            </a:r>
          </a:p>
          <a:p>
            <a:r>
              <a:rPr lang="en-US" dirty="0" smtClean="0"/>
              <a:t>Duplicative interviews  </a:t>
            </a:r>
            <a:endParaRPr lang="en-US" dirty="0"/>
          </a:p>
        </p:txBody>
      </p:sp>
    </p:spTree>
    <p:extLst>
      <p:ext uri="{BB962C8B-B14F-4D97-AF65-F5344CB8AC3E}">
        <p14:creationId xmlns:p14="http://schemas.microsoft.com/office/powerpoint/2010/main" val="3392784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When Is a Minimal Facts Interview Necessary?</a:t>
            </a:r>
            <a:endParaRPr lang="en-US" dirty="0"/>
          </a:p>
        </p:txBody>
      </p:sp>
      <p:sp>
        <p:nvSpPr>
          <p:cNvPr id="97283" name="Rectangle 3"/>
          <p:cNvSpPr>
            <a:spLocks noGrp="1" noChangeArrowheads="1"/>
          </p:cNvSpPr>
          <p:nvPr>
            <p:ph type="body" idx="1"/>
          </p:nvPr>
        </p:nvSpPr>
        <p:spPr/>
        <p:txBody>
          <a:bodyPr/>
          <a:lstStyle/>
          <a:p>
            <a:pPr>
              <a:lnSpc>
                <a:spcPct val="90000"/>
              </a:lnSpc>
            </a:pPr>
            <a:r>
              <a:rPr lang="en-US" dirty="0" smtClean="0"/>
              <a:t>Case requires a forensic interview (i.e., severe abuse, all sexual abuse)</a:t>
            </a:r>
          </a:p>
          <a:p>
            <a:pPr>
              <a:lnSpc>
                <a:spcPct val="90000"/>
              </a:lnSpc>
            </a:pPr>
            <a:r>
              <a:rPr lang="en-US" dirty="0" smtClean="0"/>
              <a:t>Consider:</a:t>
            </a:r>
          </a:p>
          <a:p>
            <a:pPr lvl="1">
              <a:lnSpc>
                <a:spcPct val="90000"/>
              </a:lnSpc>
            </a:pPr>
            <a:r>
              <a:rPr lang="en-US" dirty="0" smtClean="0"/>
              <a:t>What are you going to do if the child discloses the abuse to you?  What are you going to do if they don’t?  Is it the same?</a:t>
            </a:r>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Should I complete a Minimal Facts Interview?</a:t>
            </a:r>
            <a:endParaRPr lang="en-US" sz="4200" dirty="0"/>
          </a:p>
        </p:txBody>
      </p:sp>
      <p:graphicFrame>
        <p:nvGraphicFramePr>
          <p:cNvPr id="4" name="Content Placeholder 3"/>
          <p:cNvGraphicFramePr>
            <a:graphicFrameLocks noGrp="1"/>
          </p:cNvGraphicFramePr>
          <p:nvPr>
            <p:ph idx="1"/>
          </p:nvPr>
        </p:nvGraphicFramePr>
        <p:xfrm>
          <a:off x="685800" y="1828800"/>
          <a:ext cx="7696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Minimal Facts Interview Necessary?</a:t>
            </a:r>
            <a:endParaRPr lang="en-US" dirty="0"/>
          </a:p>
        </p:txBody>
      </p:sp>
      <p:sp>
        <p:nvSpPr>
          <p:cNvPr id="3" name="Content Placeholder 2"/>
          <p:cNvSpPr>
            <a:spLocks noGrp="1"/>
          </p:cNvSpPr>
          <p:nvPr>
            <p:ph idx="1"/>
          </p:nvPr>
        </p:nvSpPr>
        <p:spPr/>
        <p:txBody>
          <a:bodyPr/>
          <a:lstStyle/>
          <a:p>
            <a:pPr>
              <a:lnSpc>
                <a:spcPct val="90000"/>
              </a:lnSpc>
            </a:pPr>
            <a:r>
              <a:rPr lang="en-US" dirty="0" smtClean="0"/>
              <a:t>Consider:</a:t>
            </a:r>
          </a:p>
          <a:p>
            <a:pPr lvl="1">
              <a:lnSpc>
                <a:spcPct val="90000"/>
              </a:lnSpc>
            </a:pPr>
            <a:r>
              <a:rPr lang="en-US" dirty="0" smtClean="0"/>
              <a:t>Who </a:t>
            </a:r>
            <a:r>
              <a:rPr lang="en-US" dirty="0"/>
              <a:t>is the referent?</a:t>
            </a:r>
          </a:p>
          <a:p>
            <a:pPr lvl="1">
              <a:lnSpc>
                <a:spcPct val="90000"/>
              </a:lnSpc>
            </a:pPr>
            <a:r>
              <a:rPr lang="en-US" dirty="0"/>
              <a:t>Is there an immediate safety risk?</a:t>
            </a:r>
          </a:p>
          <a:p>
            <a:pPr lvl="1">
              <a:lnSpc>
                <a:spcPct val="90000"/>
              </a:lnSpc>
            </a:pPr>
            <a:r>
              <a:rPr lang="en-US" dirty="0"/>
              <a:t>Are there immediate health needs?</a:t>
            </a:r>
          </a:p>
          <a:p>
            <a:pPr lvl="1">
              <a:lnSpc>
                <a:spcPct val="90000"/>
              </a:lnSpc>
            </a:pPr>
            <a:r>
              <a:rPr lang="en-US" dirty="0"/>
              <a:t>Is there possible physical evidence?</a:t>
            </a:r>
          </a:p>
          <a:p>
            <a:pPr>
              <a:lnSpc>
                <a:spcPct val="90000"/>
              </a:lnSpc>
            </a:pPr>
            <a:r>
              <a:rPr lang="en-US" dirty="0"/>
              <a:t>Other considerations?</a:t>
            </a:r>
          </a:p>
          <a:p>
            <a:endParaRPr lang="en-US" dirty="0"/>
          </a:p>
        </p:txBody>
      </p:sp>
    </p:spTree>
    <p:extLst>
      <p:ext uri="{BB962C8B-B14F-4D97-AF65-F5344CB8AC3E}">
        <p14:creationId xmlns:p14="http://schemas.microsoft.com/office/powerpoint/2010/main" val="4459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1176</TotalTime>
  <Words>1818</Words>
  <Application>Microsoft Office PowerPoint</Application>
  <PresentationFormat>On-screen Show (4:3)</PresentationFormat>
  <Paragraphs>274</Paragraphs>
  <Slides>48</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Black</vt:lpstr>
      <vt:lpstr>Comic Sans MS</vt:lpstr>
      <vt:lpstr>Franklin Gothic Demi Cond</vt:lpstr>
      <vt:lpstr>Garamond</vt:lpstr>
      <vt:lpstr>Impact</vt:lpstr>
      <vt:lpstr>Times New Roman</vt:lpstr>
      <vt:lpstr>Wingdings</vt:lpstr>
      <vt:lpstr>Crayons</vt:lpstr>
      <vt:lpstr> Minimal Facts Interview</vt:lpstr>
      <vt:lpstr>Training Goals</vt:lpstr>
      <vt:lpstr>What Is a Minimal Facts Interview?</vt:lpstr>
      <vt:lpstr>What ISN’T a Minimal Facts Interview?</vt:lpstr>
      <vt:lpstr>What is the Goal of a Minimal Facts Interview?</vt:lpstr>
      <vt:lpstr>What Do We Hope to Avoid?</vt:lpstr>
      <vt:lpstr>When Is a Minimal Facts Interview Necessary?</vt:lpstr>
      <vt:lpstr>Should I complete a Minimal Facts Interview?</vt:lpstr>
      <vt:lpstr>When Is a Minimal Facts Interview Necessary?</vt:lpstr>
      <vt:lpstr>Problems of Repetitive/ Duplicative Interviews</vt:lpstr>
      <vt:lpstr>Cautions about  Repetitive Interviews</vt:lpstr>
      <vt:lpstr>Cautions about Repetitive Interviews (cont.)</vt:lpstr>
      <vt:lpstr>A Note about Child Sexual Abuse Disclosure</vt:lpstr>
      <vt:lpstr>Logistical Problems of Minimal Facts Interview</vt:lpstr>
      <vt:lpstr>Where?</vt:lpstr>
      <vt:lpstr>You Cannot Make A Child Tell ….</vt:lpstr>
      <vt:lpstr>Children May Not Be Ready to Tell You …</vt:lpstr>
      <vt:lpstr>Information Needs  CPIT Initial Contact </vt:lpstr>
      <vt:lpstr>Information Needs  CPIT Initial Contact</vt:lpstr>
      <vt:lpstr>Know Before You Interview a Child: </vt:lpstr>
      <vt:lpstr>Some Real Referrals: How to Proceed?</vt:lpstr>
      <vt:lpstr>Considerations for Minimal Facts Interview</vt:lpstr>
      <vt:lpstr>Guidelines for  Age-Appropriate Questions</vt:lpstr>
      <vt:lpstr>Disclosure of CSA Is Hard!</vt:lpstr>
      <vt:lpstr>Minimal Facts Interview</vt:lpstr>
      <vt:lpstr>Minimal Facts Interview Format</vt:lpstr>
      <vt:lpstr>Interview with Teresa, age 6</vt:lpstr>
      <vt:lpstr>PowerPoint Presentation</vt:lpstr>
      <vt:lpstr>PowerPoint Presentation</vt:lpstr>
      <vt:lpstr>PowerPoint Presentation</vt:lpstr>
      <vt:lpstr>PowerPoint Presentation</vt:lpstr>
      <vt:lpstr>PowerPoint Presentation</vt:lpstr>
      <vt:lpstr>Introduction</vt:lpstr>
      <vt:lpstr>Rapport</vt:lpstr>
      <vt:lpstr>PowerPoint Presentation</vt:lpstr>
      <vt:lpstr>Rapport</vt:lpstr>
      <vt:lpstr>Rapport</vt:lpstr>
      <vt:lpstr>PowerPoint Presentation</vt:lpstr>
      <vt:lpstr>Transition Questions</vt:lpstr>
      <vt:lpstr>Shifting to Topic of Concern:   Other Strategies</vt:lpstr>
      <vt:lpstr>Shifting to Topic of Concern:   Other Strategies</vt:lpstr>
      <vt:lpstr>Child Said “Something Happened” …</vt:lpstr>
      <vt:lpstr>Simple Questions about Disclosure</vt:lpstr>
      <vt:lpstr>Simple Questions about Disclosure</vt:lpstr>
      <vt:lpstr>Information &amp; Preparation</vt:lpstr>
      <vt:lpstr>Contact Follow-up</vt:lpstr>
      <vt:lpstr>Looking at an Interview:</vt:lpstr>
      <vt:lpstr>PowerPoint Presentation</vt:lpstr>
    </vt:vector>
  </TitlesOfParts>
  <Company>National Children's Advocacy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Children</dc:title>
  <dc:creator>lsteele</dc:creator>
  <cp:lastModifiedBy>Donna</cp:lastModifiedBy>
  <cp:revision>103</cp:revision>
  <dcterms:created xsi:type="dcterms:W3CDTF">2006-06-02T17:32:16Z</dcterms:created>
  <dcterms:modified xsi:type="dcterms:W3CDTF">2016-02-08T15:53:56Z</dcterms:modified>
</cp:coreProperties>
</file>